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530" r:id="rId2"/>
    <p:sldId id="702" r:id="rId3"/>
    <p:sldId id="693" r:id="rId4"/>
    <p:sldId id="691" r:id="rId5"/>
    <p:sldId id="684" r:id="rId6"/>
    <p:sldId id="698" r:id="rId7"/>
    <p:sldId id="687" r:id="rId8"/>
    <p:sldId id="557" r:id="rId9"/>
    <p:sldId id="697" r:id="rId10"/>
    <p:sldId id="675" r:id="rId11"/>
    <p:sldId id="694" r:id="rId12"/>
    <p:sldId id="699" r:id="rId13"/>
    <p:sldId id="690" r:id="rId14"/>
    <p:sldId id="646" r:id="rId15"/>
    <p:sldId id="700" r:id="rId16"/>
    <p:sldId id="676" r:id="rId17"/>
    <p:sldId id="652" r:id="rId18"/>
    <p:sldId id="701" r:id="rId19"/>
    <p:sldId id="70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4E07"/>
    <a:srgbClr val="FF8000"/>
    <a:srgbClr val="FF0080"/>
    <a:srgbClr val="00FF00"/>
    <a:srgbClr val="FFFFC0"/>
    <a:srgbClr val="FFFFB6"/>
    <a:srgbClr val="D40000"/>
    <a:srgbClr val="FF0000"/>
    <a:srgbClr val="D5D5D5"/>
    <a:srgbClr val="D1D1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45" autoAdjust="0"/>
    <p:restoredTop sz="80753" autoAdjust="0"/>
  </p:normalViewPr>
  <p:slideViewPr>
    <p:cSldViewPr>
      <p:cViewPr>
        <p:scale>
          <a:sx n="72" d="100"/>
          <a:sy n="72" d="100"/>
        </p:scale>
        <p:origin x="-2556" y="-978"/>
      </p:cViewPr>
      <p:guideLst>
        <p:guide orient="horz" pos="2160"/>
        <p:guide pos="2880"/>
      </p:guideLst>
    </p:cSldViewPr>
  </p:slideViewPr>
  <p:notesTextViewPr>
    <p:cViewPr>
      <p:scale>
        <a:sx n="125" d="100"/>
        <a:sy n="125"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a-E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Hoja2!$K$8</c:f>
              <c:strCache>
                <c:ptCount val="1"/>
                <c:pt idx="0">
                  <c:v>Agricultura</c:v>
                </c:pt>
              </c:strCache>
            </c:strRef>
          </c:tx>
          <c:marker>
            <c:symbol val="none"/>
          </c:marker>
          <c:cat>
            <c:numRef>
              <c:f>Hoja2!$J$9:$J$23</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Hoja2!$K$9:$K$23</c:f>
              <c:numCache>
                <c:formatCode>General</c:formatCode>
                <c:ptCount val="15"/>
                <c:pt idx="0">
                  <c:v>73</c:v>
                </c:pt>
                <c:pt idx="1">
                  <c:v>72.599999999999994</c:v>
                </c:pt>
                <c:pt idx="2">
                  <c:v>79.3</c:v>
                </c:pt>
                <c:pt idx="3">
                  <c:v>75</c:v>
                </c:pt>
                <c:pt idx="4">
                  <c:v>82.9</c:v>
                </c:pt>
                <c:pt idx="5">
                  <c:v>91.8</c:v>
                </c:pt>
                <c:pt idx="6">
                  <c:v>78.3</c:v>
                </c:pt>
                <c:pt idx="7">
                  <c:v>62.2</c:v>
                </c:pt>
                <c:pt idx="8">
                  <c:v>59.1</c:v>
                </c:pt>
                <c:pt idx="9">
                  <c:v>67.7</c:v>
                </c:pt>
                <c:pt idx="10">
                  <c:v>59.1</c:v>
                </c:pt>
                <c:pt idx="11">
                  <c:v>55.5</c:v>
                </c:pt>
                <c:pt idx="12">
                  <c:v>52.4</c:v>
                </c:pt>
                <c:pt idx="13">
                  <c:v>45.1</c:v>
                </c:pt>
                <c:pt idx="14">
                  <c:v>47.8</c:v>
                </c:pt>
              </c:numCache>
            </c:numRef>
          </c:val>
          <c:smooth val="0"/>
        </c:ser>
        <c:ser>
          <c:idx val="1"/>
          <c:order val="1"/>
          <c:tx>
            <c:strRef>
              <c:f>Hoja2!$L$8</c:f>
              <c:strCache>
                <c:ptCount val="1"/>
                <c:pt idx="0">
                  <c:v>Indústria</c:v>
                </c:pt>
              </c:strCache>
            </c:strRef>
          </c:tx>
          <c:marker>
            <c:symbol val="none"/>
          </c:marker>
          <c:cat>
            <c:numRef>
              <c:f>Hoja2!$J$9:$J$23</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Hoja2!$L$9:$L$23</c:f>
              <c:numCache>
                <c:formatCode>General</c:formatCode>
                <c:ptCount val="15"/>
                <c:pt idx="0">
                  <c:v>812.6</c:v>
                </c:pt>
                <c:pt idx="1">
                  <c:v>824.3</c:v>
                </c:pt>
                <c:pt idx="2">
                  <c:v>796</c:v>
                </c:pt>
                <c:pt idx="3">
                  <c:v>761.8</c:v>
                </c:pt>
                <c:pt idx="4">
                  <c:v>798.8</c:v>
                </c:pt>
                <c:pt idx="5">
                  <c:v>804.5</c:v>
                </c:pt>
                <c:pt idx="6">
                  <c:v>774.7</c:v>
                </c:pt>
                <c:pt idx="7">
                  <c:v>767.4</c:v>
                </c:pt>
                <c:pt idx="8">
                  <c:v>643</c:v>
                </c:pt>
                <c:pt idx="9">
                  <c:v>621.9</c:v>
                </c:pt>
                <c:pt idx="10">
                  <c:v>590.29999999999995</c:v>
                </c:pt>
                <c:pt idx="11">
                  <c:v>563.79999999999995</c:v>
                </c:pt>
                <c:pt idx="12">
                  <c:v>547.20000000000005</c:v>
                </c:pt>
                <c:pt idx="13">
                  <c:v>558.4</c:v>
                </c:pt>
                <c:pt idx="14">
                  <c:v>582.1</c:v>
                </c:pt>
              </c:numCache>
            </c:numRef>
          </c:val>
          <c:smooth val="0"/>
        </c:ser>
        <c:ser>
          <c:idx val="2"/>
          <c:order val="2"/>
          <c:tx>
            <c:strRef>
              <c:f>Hoja2!$M$8</c:f>
              <c:strCache>
                <c:ptCount val="1"/>
                <c:pt idx="0">
                  <c:v>Construcció</c:v>
                </c:pt>
              </c:strCache>
            </c:strRef>
          </c:tx>
          <c:marker>
            <c:symbol val="none"/>
          </c:marker>
          <c:cat>
            <c:numRef>
              <c:f>Hoja2!$J$9:$J$23</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Hoja2!$M$9:$M$23</c:f>
              <c:numCache>
                <c:formatCode>General</c:formatCode>
                <c:ptCount val="15"/>
                <c:pt idx="0">
                  <c:v>294.8</c:v>
                </c:pt>
                <c:pt idx="1">
                  <c:v>299</c:v>
                </c:pt>
                <c:pt idx="2">
                  <c:v>333.6</c:v>
                </c:pt>
                <c:pt idx="3">
                  <c:v>356.8</c:v>
                </c:pt>
                <c:pt idx="4">
                  <c:v>355.7</c:v>
                </c:pt>
                <c:pt idx="5">
                  <c:v>416.2</c:v>
                </c:pt>
                <c:pt idx="6">
                  <c:v>441.9</c:v>
                </c:pt>
                <c:pt idx="7">
                  <c:v>406.3</c:v>
                </c:pt>
                <c:pt idx="8">
                  <c:v>336.8</c:v>
                </c:pt>
                <c:pt idx="9">
                  <c:v>286.7</c:v>
                </c:pt>
                <c:pt idx="10">
                  <c:v>246.4</c:v>
                </c:pt>
                <c:pt idx="11">
                  <c:v>197.5</c:v>
                </c:pt>
                <c:pt idx="12">
                  <c:v>184</c:v>
                </c:pt>
                <c:pt idx="13">
                  <c:v>181.2</c:v>
                </c:pt>
                <c:pt idx="14">
                  <c:v>182.6</c:v>
                </c:pt>
              </c:numCache>
            </c:numRef>
          </c:val>
          <c:smooth val="0"/>
        </c:ser>
        <c:ser>
          <c:idx val="3"/>
          <c:order val="3"/>
          <c:tx>
            <c:strRef>
              <c:f>Hoja2!$N$8</c:f>
              <c:strCache>
                <c:ptCount val="1"/>
                <c:pt idx="0">
                  <c:v>Serveis</c:v>
                </c:pt>
              </c:strCache>
            </c:strRef>
          </c:tx>
          <c:marker>
            <c:symbol val="none"/>
          </c:marker>
          <c:cat>
            <c:numRef>
              <c:f>Hoja2!$J$9:$J$23</c:f>
              <c:numCache>
                <c:formatCode>General</c:formatCode>
                <c:ptCount val="15"/>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numCache>
            </c:numRef>
          </c:cat>
          <c:val>
            <c:numRef>
              <c:f>Hoja2!$N$9:$N$23</c:f>
              <c:numCache>
                <c:formatCode>#,##0.00</c:formatCode>
                <c:ptCount val="15"/>
                <c:pt idx="0">
                  <c:v>1645.4</c:v>
                </c:pt>
                <c:pt idx="1">
                  <c:v>1708.6</c:v>
                </c:pt>
                <c:pt idx="2">
                  <c:v>1850.8</c:v>
                </c:pt>
                <c:pt idx="3">
                  <c:v>1977.4</c:v>
                </c:pt>
                <c:pt idx="4">
                  <c:v>2134.1</c:v>
                </c:pt>
                <c:pt idx="5">
                  <c:v>2174.4</c:v>
                </c:pt>
                <c:pt idx="6">
                  <c:v>2281.6999999999998</c:v>
                </c:pt>
                <c:pt idx="7">
                  <c:v>2345.5</c:v>
                </c:pt>
                <c:pt idx="8">
                  <c:v>2251.5</c:v>
                </c:pt>
                <c:pt idx="9">
                  <c:v>2272.9</c:v>
                </c:pt>
                <c:pt idx="10">
                  <c:v>2310.9</c:v>
                </c:pt>
                <c:pt idx="11">
                  <c:v>2214.9</c:v>
                </c:pt>
                <c:pt idx="12">
                  <c:v>2185.9</c:v>
                </c:pt>
                <c:pt idx="13">
                  <c:v>2246.1999999999998</c:v>
                </c:pt>
                <c:pt idx="14">
                  <c:v>2265.1999999999998</c:v>
                </c:pt>
              </c:numCache>
            </c:numRef>
          </c:val>
          <c:smooth val="0"/>
        </c:ser>
        <c:dLbls>
          <c:showLegendKey val="0"/>
          <c:showVal val="0"/>
          <c:showCatName val="0"/>
          <c:showSerName val="0"/>
          <c:showPercent val="0"/>
          <c:showBubbleSize val="0"/>
        </c:dLbls>
        <c:marker val="1"/>
        <c:smooth val="0"/>
        <c:axId val="41552128"/>
        <c:axId val="41566208"/>
      </c:lineChart>
      <c:catAx>
        <c:axId val="41552128"/>
        <c:scaling>
          <c:orientation val="minMax"/>
        </c:scaling>
        <c:delete val="0"/>
        <c:axPos val="b"/>
        <c:numFmt formatCode="General" sourceLinked="1"/>
        <c:majorTickMark val="out"/>
        <c:minorTickMark val="none"/>
        <c:tickLblPos val="nextTo"/>
        <c:crossAx val="41566208"/>
        <c:crosses val="autoZero"/>
        <c:auto val="1"/>
        <c:lblAlgn val="ctr"/>
        <c:lblOffset val="100"/>
        <c:noMultiLvlLbl val="0"/>
      </c:catAx>
      <c:valAx>
        <c:axId val="41566208"/>
        <c:scaling>
          <c:orientation val="minMax"/>
        </c:scaling>
        <c:delete val="0"/>
        <c:axPos val="l"/>
        <c:majorGridlines/>
        <c:numFmt formatCode="General" sourceLinked="1"/>
        <c:majorTickMark val="out"/>
        <c:minorTickMark val="none"/>
        <c:tickLblPos val="nextTo"/>
        <c:crossAx val="41552128"/>
        <c:crosses val="autoZero"/>
        <c:crossBetween val="between"/>
      </c:valAx>
    </c:plotArea>
    <c:legend>
      <c:legendPos val="r"/>
      <c:layout/>
      <c:overlay val="0"/>
    </c:legend>
    <c:plotVisOnly val="1"/>
    <c:dispBlanksAs val="gap"/>
    <c:showDLblsOverMax val="0"/>
  </c:chart>
  <c:txPr>
    <a:bodyPr/>
    <a:lstStyle/>
    <a:p>
      <a:pPr>
        <a:defRPr sz="2000"/>
      </a:pPr>
      <a:endParaRPr lang="ca-E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BFC96C-802B-41AB-88B2-C4BF659E88C9}" type="datetimeFigureOut">
              <a:rPr lang="en-GB" smtClean="0"/>
              <a:pPr/>
              <a:t>27/04/2016</a:t>
            </a:fld>
            <a:endParaRPr lang="en-GB"/>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3D3026-1FD2-4919-8E7D-2455302D873D}" type="slidenum">
              <a:rPr lang="en-GB" smtClean="0"/>
              <a:pPr/>
              <a:t>‹#›</a:t>
            </a:fld>
            <a:endParaRPr lang="en-GB"/>
          </a:p>
        </p:txBody>
      </p:sp>
    </p:spTree>
    <p:extLst>
      <p:ext uri="{BB962C8B-B14F-4D97-AF65-F5344CB8AC3E}">
        <p14:creationId xmlns:p14="http://schemas.microsoft.com/office/powerpoint/2010/main" val="1692851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estaticos.elperiodico.com/resources/jpg/1/9/1426895247091.jpg"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098"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s-ES">
              <a:latin typeface="Calibri" charset="0"/>
              <a:ea typeface="MS PGothic" charset="0"/>
            </a:endParaRPr>
          </a:p>
        </p:txBody>
      </p:sp>
      <p:sp>
        <p:nvSpPr>
          <p:cNvPr id="4099"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eaLnBrk="0" hangingPunct="0">
              <a:defRPr sz="2400">
                <a:solidFill>
                  <a:schemeClr val="tx1"/>
                </a:solidFill>
                <a:latin typeface="Calibri" charset="0"/>
                <a:ea typeface="MS PGothic" charset="0"/>
                <a:cs typeface="MS PGothic" charset="0"/>
              </a:defRPr>
            </a:lvl1pPr>
            <a:lvl2pPr marL="742950" indent="-285750" defTabSz="911225" eaLnBrk="0" hangingPunct="0">
              <a:defRPr sz="2400">
                <a:solidFill>
                  <a:schemeClr val="tx1"/>
                </a:solidFill>
                <a:latin typeface="Calibri" charset="0"/>
                <a:ea typeface="MS PGothic" charset="0"/>
                <a:cs typeface="MS PGothic" charset="0"/>
              </a:defRPr>
            </a:lvl2pPr>
            <a:lvl3pPr marL="1143000" indent="-228600" defTabSz="911225" eaLnBrk="0" hangingPunct="0">
              <a:defRPr sz="2400">
                <a:solidFill>
                  <a:schemeClr val="tx1"/>
                </a:solidFill>
                <a:latin typeface="Calibri" charset="0"/>
                <a:ea typeface="MS PGothic" charset="0"/>
                <a:cs typeface="MS PGothic" charset="0"/>
              </a:defRPr>
            </a:lvl3pPr>
            <a:lvl4pPr marL="1600200" indent="-228600" defTabSz="911225" eaLnBrk="0" hangingPunct="0">
              <a:defRPr sz="2400">
                <a:solidFill>
                  <a:schemeClr val="tx1"/>
                </a:solidFill>
                <a:latin typeface="Calibri" charset="0"/>
                <a:ea typeface="MS PGothic" charset="0"/>
                <a:cs typeface="MS PGothic" charset="0"/>
              </a:defRPr>
            </a:lvl4pPr>
            <a:lvl5pPr marL="2057400" indent="-228600" defTabSz="911225" eaLnBrk="0" hangingPunct="0">
              <a:defRPr sz="2400">
                <a:solidFill>
                  <a:schemeClr val="tx1"/>
                </a:solidFill>
                <a:latin typeface="Calibri" charset="0"/>
                <a:ea typeface="MS PGothic" charset="0"/>
                <a:cs typeface="MS PGothic" charset="0"/>
              </a:defRPr>
            </a:lvl5pPr>
            <a:lvl6pPr marL="2514600" indent="-228600" defTabSz="911225"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defTabSz="911225"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defTabSz="911225"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defTabSz="911225" eaLnBrk="0" fontAlgn="base" hangingPunct="0">
              <a:spcBef>
                <a:spcPct val="0"/>
              </a:spcBef>
              <a:spcAft>
                <a:spcPct val="0"/>
              </a:spcAft>
              <a:defRPr sz="2400">
                <a:solidFill>
                  <a:schemeClr val="tx1"/>
                </a:solidFill>
                <a:latin typeface="Calibri" charset="0"/>
                <a:ea typeface="MS PGothic" charset="0"/>
                <a:cs typeface="MS PGothic" charset="0"/>
              </a:defRPr>
            </a:lvl9pPr>
          </a:lstStyle>
          <a:p>
            <a:fld id="{8919B241-B078-A54E-B75F-F1C1B6E0F2E0}" type="slidenum">
              <a:rPr lang="en-GB" sz="1200">
                <a:latin typeface="Times" charset="0"/>
              </a:rPr>
              <a:pPr/>
              <a:t>1</a:t>
            </a:fld>
            <a:endParaRPr lang="en-GB" sz="1200">
              <a:latin typeface="Times"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505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ES" smtClean="0"/>
          </a:p>
        </p:txBody>
      </p:sp>
      <p:sp>
        <p:nvSpPr>
          <p:cNvPr id="43012" name="3 Marcador de número de diapositiva"/>
          <p:cNvSpPr>
            <a:spLocks noGrp="1"/>
          </p:cNvSpPr>
          <p:nvPr>
            <p:ph type="sldNum" sz="quarter" idx="5"/>
          </p:nvPr>
        </p:nvSpPr>
        <p:spPr bwMode="auto">
          <a:ln>
            <a:miter lim="800000"/>
            <a:headEnd/>
            <a:tailEnd/>
          </a:ln>
        </p:spPr>
        <p:txBody>
          <a:bodyPr/>
          <a:lstStyle/>
          <a:p>
            <a:pPr defTabSz="911225" eaLnBrk="0" hangingPunct="0">
              <a:defRPr/>
            </a:pPr>
            <a:fld id="{1E3BB00C-77B6-4B0B-8766-8DA5961B40CB}" type="slidenum">
              <a:rPr lang="en-GB" smtClean="0">
                <a:latin typeface="Times" pitchFamily="18" charset="0"/>
              </a:rPr>
              <a:pPr defTabSz="911225" eaLnBrk="0" hangingPunct="0">
                <a:defRPr/>
              </a:pPr>
              <a:t>12</a:t>
            </a:fld>
            <a:endParaRPr lang="en-GB" smtClean="0">
              <a:latin typeface="Times"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505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ES" smtClean="0"/>
          </a:p>
        </p:txBody>
      </p:sp>
      <p:sp>
        <p:nvSpPr>
          <p:cNvPr id="43012" name="3 Marcador de número de diapositiva"/>
          <p:cNvSpPr>
            <a:spLocks noGrp="1"/>
          </p:cNvSpPr>
          <p:nvPr>
            <p:ph type="sldNum" sz="quarter" idx="5"/>
          </p:nvPr>
        </p:nvSpPr>
        <p:spPr bwMode="auto">
          <a:ln>
            <a:miter lim="800000"/>
            <a:headEnd/>
            <a:tailEnd/>
          </a:ln>
        </p:spPr>
        <p:txBody>
          <a:bodyPr/>
          <a:lstStyle/>
          <a:p>
            <a:pPr defTabSz="911225" eaLnBrk="0" hangingPunct="0">
              <a:defRPr/>
            </a:pPr>
            <a:fld id="{1E3BB00C-77B6-4B0B-8766-8DA5961B40CB}" type="slidenum">
              <a:rPr lang="en-GB" smtClean="0">
                <a:latin typeface="Times" pitchFamily="18" charset="0"/>
              </a:rPr>
              <a:pPr defTabSz="911225" eaLnBrk="0" hangingPunct="0">
                <a:defRPr/>
              </a:pPr>
              <a:t>13</a:t>
            </a:fld>
            <a:endParaRPr lang="en-GB" smtClean="0">
              <a:latin typeface="Times"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p:txBody>
          <a:bodyPr/>
          <a:lstStyle/>
          <a:p>
            <a:pPr>
              <a:defRPr/>
            </a:pPr>
            <a:r>
              <a:rPr lang="es-ES" smtClean="0"/>
              <a:t>máster en marketing de telecomunicaciones</a:t>
            </a:r>
          </a:p>
        </p:txBody>
      </p:sp>
      <p:sp>
        <p:nvSpPr>
          <p:cNvPr id="63491" name="Rectangle 7"/>
          <p:cNvSpPr>
            <a:spLocks noGrp="1" noChangeArrowheads="1"/>
          </p:cNvSpPr>
          <p:nvPr>
            <p:ph type="sldNum" sz="quarter" idx="5"/>
          </p:nvPr>
        </p:nvSpPr>
        <p:spPr/>
        <p:txBody>
          <a:bodyPr/>
          <a:lstStyle/>
          <a:p>
            <a:pPr>
              <a:defRPr/>
            </a:pPr>
            <a:fld id="{134FB151-E918-4B66-80AF-C60EC0F88D18}" type="slidenum">
              <a:rPr lang="es-ES" smtClean="0"/>
              <a:pPr>
                <a:defRPr/>
              </a:pPr>
              <a:t>14</a:t>
            </a:fld>
            <a:endParaRPr lang="es-ES" smtClean="0"/>
          </a:p>
        </p:txBody>
      </p:sp>
      <p:sp>
        <p:nvSpPr>
          <p:cNvPr id="34820" name="Rectangle 2"/>
          <p:cNvSpPr txBox="1">
            <a:spLocks noGrp="1" noChangeArrowheads="1"/>
          </p:cNvSpPr>
          <p:nvPr/>
        </p:nvSpPr>
        <p:spPr bwMode="auto">
          <a:xfrm>
            <a:off x="0" y="0"/>
            <a:ext cx="2971800" cy="457200"/>
          </a:xfrm>
          <a:prstGeom prst="rect">
            <a:avLst/>
          </a:prstGeom>
          <a:noFill/>
          <a:ln w="9525">
            <a:noFill/>
            <a:miter lim="800000"/>
            <a:headEnd/>
            <a:tailEnd/>
          </a:ln>
        </p:spPr>
        <p:txBody>
          <a:bodyPr/>
          <a:lstStyle/>
          <a:p>
            <a:r>
              <a:rPr lang="es-ES" sz="1200">
                <a:latin typeface="Times New Roman" pitchFamily="18" charset="0"/>
              </a:rPr>
              <a:t>máster en marketing de telecomunicaciones</a:t>
            </a:r>
          </a:p>
        </p:txBody>
      </p:sp>
      <p:sp>
        <p:nvSpPr>
          <p:cNvPr id="3482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0239E8E7-59D0-4DB2-86DB-A816483F02C5}" type="slidenum">
              <a:rPr lang="es-ES" sz="1200">
                <a:latin typeface="Times New Roman" pitchFamily="18" charset="0"/>
              </a:rPr>
              <a:pPr algn="r"/>
              <a:t>14</a:t>
            </a:fld>
            <a:endParaRPr lang="es-ES" sz="1200">
              <a:latin typeface="Times New Roman" pitchFamily="18" charset="0"/>
            </a:endParaRPr>
          </a:p>
        </p:txBody>
      </p:sp>
      <p:sp>
        <p:nvSpPr>
          <p:cNvPr id="348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3"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s-E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505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ES" smtClean="0"/>
          </a:p>
        </p:txBody>
      </p:sp>
      <p:sp>
        <p:nvSpPr>
          <p:cNvPr id="43012" name="3 Marcador de número de diapositiva"/>
          <p:cNvSpPr>
            <a:spLocks noGrp="1"/>
          </p:cNvSpPr>
          <p:nvPr>
            <p:ph type="sldNum" sz="quarter" idx="5"/>
          </p:nvPr>
        </p:nvSpPr>
        <p:spPr bwMode="auto">
          <a:ln>
            <a:miter lim="800000"/>
            <a:headEnd/>
            <a:tailEnd/>
          </a:ln>
        </p:spPr>
        <p:txBody>
          <a:bodyPr/>
          <a:lstStyle/>
          <a:p>
            <a:pPr defTabSz="911225" eaLnBrk="0" hangingPunct="0">
              <a:defRPr/>
            </a:pPr>
            <a:fld id="{1E3BB00C-77B6-4B0B-8766-8DA5961B40CB}" type="slidenum">
              <a:rPr lang="en-GB" smtClean="0">
                <a:latin typeface="Times" pitchFamily="18" charset="0"/>
              </a:rPr>
              <a:pPr defTabSz="911225" eaLnBrk="0" hangingPunct="0">
                <a:defRPr/>
              </a:pPr>
              <a:t>15</a:t>
            </a:fld>
            <a:endParaRPr lang="en-GB" smtClean="0">
              <a:latin typeface="Times"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505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ES" smtClean="0"/>
          </a:p>
        </p:txBody>
      </p:sp>
      <p:sp>
        <p:nvSpPr>
          <p:cNvPr id="43012" name="3 Marcador de número de diapositiva"/>
          <p:cNvSpPr>
            <a:spLocks noGrp="1"/>
          </p:cNvSpPr>
          <p:nvPr>
            <p:ph type="sldNum" sz="quarter" idx="5"/>
          </p:nvPr>
        </p:nvSpPr>
        <p:spPr bwMode="auto">
          <a:ln>
            <a:miter lim="800000"/>
            <a:headEnd/>
            <a:tailEnd/>
          </a:ln>
        </p:spPr>
        <p:txBody>
          <a:bodyPr/>
          <a:lstStyle/>
          <a:p>
            <a:pPr defTabSz="911225" eaLnBrk="0" hangingPunct="0">
              <a:defRPr/>
            </a:pPr>
            <a:fld id="{1E3BB00C-77B6-4B0B-8766-8DA5961B40CB}" type="slidenum">
              <a:rPr lang="en-GB" smtClean="0">
                <a:latin typeface="Times" pitchFamily="18" charset="0"/>
              </a:rPr>
              <a:pPr defTabSz="911225" eaLnBrk="0" hangingPunct="0">
                <a:defRPr/>
              </a:pPr>
              <a:t>16</a:t>
            </a:fld>
            <a:endParaRPr lang="en-GB" smtClean="0">
              <a:latin typeface="Times"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 name="2 Marcador de notas"/>
          <p:cNvSpPr>
            <a:spLocks noGrp="1"/>
          </p:cNvSpPr>
          <p:nvPr>
            <p:ph type="body" idx="1"/>
          </p:nvPr>
        </p:nvSpPr>
        <p:spPr/>
        <p:txBody>
          <a:bodyPr>
            <a:normAutofit/>
          </a:bodyPr>
          <a:lstStyle/>
          <a:p>
            <a:pPr>
              <a:defRPr/>
            </a:pPr>
            <a:r>
              <a:rPr lang="en-GB" sz="1050" b="1" i="1" dirty="0" smtClean="0">
                <a:cs typeface="ＭＳ Ｐゴシック" charset="0"/>
              </a:rPr>
              <a:t>Networks prosper &amp; large  companies decline.</a:t>
            </a:r>
          </a:p>
          <a:p>
            <a:pPr>
              <a:defRPr/>
            </a:pPr>
            <a:r>
              <a:rPr lang="en-GB" sz="1050" b="1" i="1" dirty="0" smtClean="0">
                <a:cs typeface="ＭＳ Ｐゴシック" charset="0"/>
              </a:rPr>
              <a:t>Technology empowers a low impact, high-tech business model. </a:t>
            </a:r>
          </a:p>
          <a:p>
            <a:pPr>
              <a:defRPr/>
            </a:pPr>
            <a:r>
              <a:rPr lang="en-GB" sz="1050" b="1" i="1" dirty="0" smtClean="0">
                <a:cs typeface="ＭＳ Ｐゴシック" charset="0"/>
              </a:rPr>
              <a:t>Maximise flexibility &amp; minimise fixed costs.</a:t>
            </a:r>
          </a:p>
          <a:p>
            <a:pPr>
              <a:defRPr/>
            </a:pPr>
            <a:endParaRPr lang="en-GB" sz="1050" b="1" i="1" dirty="0" smtClean="0">
              <a:cs typeface="ＭＳ Ｐゴシック" charset="0"/>
            </a:endParaRPr>
          </a:p>
          <a:p>
            <a:pPr>
              <a:defRPr/>
            </a:pPr>
            <a:r>
              <a:rPr lang="en-GB" sz="1050" b="1" i="1" dirty="0" smtClean="0">
                <a:cs typeface="ＭＳ Ｐゴシック" charset="0"/>
              </a:rPr>
              <a:t>Social conscience and green responsibility. </a:t>
            </a:r>
          </a:p>
          <a:p>
            <a:pPr>
              <a:defRPr/>
            </a:pPr>
            <a:r>
              <a:rPr lang="en-GB" sz="1050" b="1" i="1" dirty="0" smtClean="0">
                <a:cs typeface="ＭＳ Ｐゴシック" charset="0"/>
              </a:rPr>
              <a:t>Consumers demand ethics and</a:t>
            </a:r>
          </a:p>
          <a:p>
            <a:pPr>
              <a:defRPr/>
            </a:pPr>
            <a:r>
              <a:rPr lang="en-GB" sz="1050" b="1" i="1" dirty="0" smtClean="0">
                <a:cs typeface="ＭＳ Ｐゴシック" charset="0"/>
              </a:rPr>
              <a:t>environmental care.</a:t>
            </a:r>
          </a:p>
          <a:p>
            <a:pPr>
              <a:defRPr/>
            </a:pPr>
            <a:r>
              <a:rPr lang="en-GB" sz="1050" b="1" i="1" dirty="0" smtClean="0">
                <a:cs typeface="ＭＳ Ｐゴシック" charset="0"/>
              </a:rPr>
              <a:t>Society and business align agendas.</a:t>
            </a:r>
          </a:p>
          <a:p>
            <a:pPr>
              <a:defRPr/>
            </a:pPr>
            <a:endParaRPr lang="en-GB" sz="1050" b="1" i="1" dirty="0" smtClean="0">
              <a:cs typeface="ＭＳ Ｐゴシック" charset="0"/>
            </a:endParaRPr>
          </a:p>
          <a:p>
            <a:pPr>
              <a:defRPr/>
            </a:pPr>
            <a:r>
              <a:rPr lang="en-GB" sz="1050" b="1" i="1" dirty="0" smtClean="0">
                <a:cs typeface="ＭＳ Ｐゴシック" charset="0"/>
              </a:rPr>
              <a:t>Big company capitalism </a:t>
            </a:r>
          </a:p>
          <a:p>
            <a:pPr>
              <a:defRPr/>
            </a:pPr>
            <a:r>
              <a:rPr lang="en-GB" sz="1050" b="1" i="1" dirty="0" smtClean="0">
                <a:cs typeface="ＭＳ Ｐゴシック" charset="0"/>
              </a:rPr>
              <a:t>Consumer preferences</a:t>
            </a:r>
          </a:p>
          <a:p>
            <a:pPr>
              <a:defRPr/>
            </a:pPr>
            <a:r>
              <a:rPr lang="en-GB" sz="1050" b="1" i="1" dirty="0" smtClean="0">
                <a:cs typeface="ＭＳ Ｐゴシック" charset="0"/>
              </a:rPr>
              <a:t>Corporate career </a:t>
            </a:r>
          </a:p>
          <a:p>
            <a:pPr>
              <a:defRPr/>
            </a:pPr>
            <a:r>
              <a:rPr lang="en-GB" sz="1050" b="1" i="1" dirty="0" smtClean="0">
                <a:cs typeface="ＭＳ Ｐゴシック" charset="0"/>
              </a:rPr>
              <a:t>Profit, growth and market leadership.</a:t>
            </a:r>
          </a:p>
          <a:p>
            <a:pPr>
              <a:defRPr/>
            </a:pPr>
            <a:endParaRPr lang="es-ES" dirty="0">
              <a:cs typeface="ＭＳ Ｐゴシック" charset="0"/>
            </a:endParaRPr>
          </a:p>
        </p:txBody>
      </p:sp>
      <p:sp>
        <p:nvSpPr>
          <p:cNvPr id="58372" name="3 Marcador de número de diapositiva"/>
          <p:cNvSpPr>
            <a:spLocks noGrp="1"/>
          </p:cNvSpPr>
          <p:nvPr>
            <p:ph type="sldNum" sz="quarter" idx="5"/>
          </p:nvPr>
        </p:nvSpPr>
        <p:spPr bwMode="auto">
          <a:ln>
            <a:miter lim="800000"/>
            <a:headEnd/>
            <a:tailEnd/>
          </a:ln>
        </p:spPr>
        <p:txBody>
          <a:bodyPr/>
          <a:lstStyle>
            <a:lvl1pPr eaLnBrk="0" hangingPunct="0">
              <a:defRPr>
                <a:solidFill>
                  <a:schemeClr val="tx1"/>
                </a:solidFill>
                <a:latin typeface="Calibri" charset="0"/>
                <a:ea typeface="MS PGothic" charset="0"/>
                <a:cs typeface="MS PGothic" charset="0"/>
              </a:defRPr>
            </a:lvl1pPr>
            <a:lvl2pPr marL="742950" indent="-285750" eaLnBrk="0" hangingPunct="0">
              <a:defRPr>
                <a:solidFill>
                  <a:schemeClr val="tx1"/>
                </a:solidFill>
                <a:latin typeface="Calibri" charset="0"/>
                <a:ea typeface="MS PGothic" charset="0"/>
                <a:cs typeface="MS PGothic" charset="0"/>
              </a:defRPr>
            </a:lvl2pPr>
            <a:lvl3pPr marL="1143000" indent="-228600" eaLnBrk="0" hangingPunct="0">
              <a:defRPr>
                <a:solidFill>
                  <a:schemeClr val="tx1"/>
                </a:solidFill>
                <a:latin typeface="Calibri" charset="0"/>
                <a:ea typeface="MS PGothic" charset="0"/>
                <a:cs typeface="MS PGothic" charset="0"/>
              </a:defRPr>
            </a:lvl3pPr>
            <a:lvl4pPr marL="1600200" indent="-228600" eaLnBrk="0" hangingPunct="0">
              <a:defRPr>
                <a:solidFill>
                  <a:schemeClr val="tx1"/>
                </a:solidFill>
                <a:latin typeface="Calibri" charset="0"/>
                <a:ea typeface="MS PGothic" charset="0"/>
                <a:cs typeface="MS PGothic" charset="0"/>
              </a:defRPr>
            </a:lvl4pPr>
            <a:lvl5pPr marL="2057400" indent="-228600" eaLnBrk="0" hangingPunct="0">
              <a:defRPr>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Calibri" charset="0"/>
                <a:ea typeface="MS PGothic" charset="0"/>
                <a:cs typeface="MS PGothic" charset="0"/>
              </a:defRPr>
            </a:lvl9pPr>
          </a:lstStyle>
          <a:p>
            <a:pPr eaLnBrk="1" hangingPunct="1"/>
            <a:fld id="{DA2E0D1F-2A36-D747-8408-C52212294201}" type="slidenum">
              <a:rPr lang="en-US"/>
              <a:pPr eaLnBrk="1" hangingPunct="1"/>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505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ES" smtClean="0"/>
          </a:p>
        </p:txBody>
      </p:sp>
      <p:sp>
        <p:nvSpPr>
          <p:cNvPr id="43012" name="3 Marcador de número de diapositiva"/>
          <p:cNvSpPr>
            <a:spLocks noGrp="1"/>
          </p:cNvSpPr>
          <p:nvPr>
            <p:ph type="sldNum" sz="quarter" idx="5"/>
          </p:nvPr>
        </p:nvSpPr>
        <p:spPr bwMode="auto">
          <a:ln>
            <a:miter lim="800000"/>
            <a:headEnd/>
            <a:tailEnd/>
          </a:ln>
        </p:spPr>
        <p:txBody>
          <a:bodyPr/>
          <a:lstStyle/>
          <a:p>
            <a:pPr defTabSz="911225" eaLnBrk="0" hangingPunct="0">
              <a:defRPr/>
            </a:pPr>
            <a:fld id="{1E3BB00C-77B6-4B0B-8766-8DA5961B40CB}" type="slidenum">
              <a:rPr lang="en-GB" smtClean="0">
                <a:latin typeface="Times" pitchFamily="18" charset="0"/>
              </a:rPr>
              <a:pPr defTabSz="911225" eaLnBrk="0" hangingPunct="0">
                <a:defRPr/>
              </a:pPr>
              <a:t>18</a:t>
            </a:fld>
            <a:endParaRPr lang="en-GB" smtClean="0">
              <a:latin typeface="Times"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098"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s-ES">
              <a:latin typeface="Calibri" charset="0"/>
              <a:ea typeface="MS PGothic" charset="0"/>
            </a:endParaRPr>
          </a:p>
        </p:txBody>
      </p:sp>
      <p:sp>
        <p:nvSpPr>
          <p:cNvPr id="4099"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eaLnBrk="0" hangingPunct="0">
              <a:defRPr sz="2400">
                <a:solidFill>
                  <a:schemeClr val="tx1"/>
                </a:solidFill>
                <a:latin typeface="Calibri" charset="0"/>
                <a:ea typeface="MS PGothic" charset="0"/>
                <a:cs typeface="MS PGothic" charset="0"/>
              </a:defRPr>
            </a:lvl1pPr>
            <a:lvl2pPr marL="742950" indent="-285750" defTabSz="911225" eaLnBrk="0" hangingPunct="0">
              <a:defRPr sz="2400">
                <a:solidFill>
                  <a:schemeClr val="tx1"/>
                </a:solidFill>
                <a:latin typeface="Calibri" charset="0"/>
                <a:ea typeface="MS PGothic" charset="0"/>
                <a:cs typeface="MS PGothic" charset="0"/>
              </a:defRPr>
            </a:lvl2pPr>
            <a:lvl3pPr marL="1143000" indent="-228600" defTabSz="911225" eaLnBrk="0" hangingPunct="0">
              <a:defRPr sz="2400">
                <a:solidFill>
                  <a:schemeClr val="tx1"/>
                </a:solidFill>
                <a:latin typeface="Calibri" charset="0"/>
                <a:ea typeface="MS PGothic" charset="0"/>
                <a:cs typeface="MS PGothic" charset="0"/>
              </a:defRPr>
            </a:lvl3pPr>
            <a:lvl4pPr marL="1600200" indent="-228600" defTabSz="911225" eaLnBrk="0" hangingPunct="0">
              <a:defRPr sz="2400">
                <a:solidFill>
                  <a:schemeClr val="tx1"/>
                </a:solidFill>
                <a:latin typeface="Calibri" charset="0"/>
                <a:ea typeface="MS PGothic" charset="0"/>
                <a:cs typeface="MS PGothic" charset="0"/>
              </a:defRPr>
            </a:lvl4pPr>
            <a:lvl5pPr marL="2057400" indent="-228600" defTabSz="911225" eaLnBrk="0" hangingPunct="0">
              <a:defRPr sz="2400">
                <a:solidFill>
                  <a:schemeClr val="tx1"/>
                </a:solidFill>
                <a:latin typeface="Calibri" charset="0"/>
                <a:ea typeface="MS PGothic" charset="0"/>
                <a:cs typeface="MS PGothic" charset="0"/>
              </a:defRPr>
            </a:lvl5pPr>
            <a:lvl6pPr marL="2514600" indent="-228600" defTabSz="911225"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defTabSz="911225"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defTabSz="911225"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defTabSz="911225" eaLnBrk="0" fontAlgn="base" hangingPunct="0">
              <a:spcBef>
                <a:spcPct val="0"/>
              </a:spcBef>
              <a:spcAft>
                <a:spcPct val="0"/>
              </a:spcAft>
              <a:defRPr sz="2400">
                <a:solidFill>
                  <a:schemeClr val="tx1"/>
                </a:solidFill>
                <a:latin typeface="Calibri" charset="0"/>
                <a:ea typeface="MS PGothic" charset="0"/>
                <a:cs typeface="MS PGothic" charset="0"/>
              </a:defRPr>
            </a:lvl9pPr>
          </a:lstStyle>
          <a:p>
            <a:fld id="{8919B241-B078-A54E-B75F-F1C1B6E0F2E0}" type="slidenum">
              <a:rPr lang="en-GB" sz="1200">
                <a:latin typeface="Times" charset="0"/>
              </a:rPr>
              <a:pPr/>
              <a:t>2</a:t>
            </a:fld>
            <a:endParaRPr lang="en-GB" sz="1200">
              <a:latin typeface="Times"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505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ES" smtClean="0"/>
          </a:p>
        </p:txBody>
      </p:sp>
      <p:sp>
        <p:nvSpPr>
          <p:cNvPr id="43012" name="3 Marcador de número de diapositiva"/>
          <p:cNvSpPr>
            <a:spLocks noGrp="1"/>
          </p:cNvSpPr>
          <p:nvPr>
            <p:ph type="sldNum" sz="quarter" idx="5"/>
          </p:nvPr>
        </p:nvSpPr>
        <p:spPr bwMode="auto">
          <a:ln>
            <a:miter lim="800000"/>
            <a:headEnd/>
            <a:tailEnd/>
          </a:ln>
        </p:spPr>
        <p:txBody>
          <a:bodyPr/>
          <a:lstStyle/>
          <a:p>
            <a:pPr defTabSz="911225" eaLnBrk="0" hangingPunct="0">
              <a:defRPr/>
            </a:pPr>
            <a:fld id="{1E3BB00C-77B6-4B0B-8766-8DA5961B40CB}" type="slidenum">
              <a:rPr lang="en-GB" smtClean="0">
                <a:latin typeface="Times" pitchFamily="18" charset="0"/>
              </a:rPr>
              <a:pPr defTabSz="911225" eaLnBrk="0" hangingPunct="0">
                <a:defRPr/>
              </a:pPr>
              <a:t>3</a:t>
            </a:fld>
            <a:endParaRPr lang="en-GB" smtClean="0">
              <a:latin typeface="Times"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505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ES" smtClean="0"/>
          </a:p>
        </p:txBody>
      </p:sp>
      <p:sp>
        <p:nvSpPr>
          <p:cNvPr id="43012" name="3 Marcador de número de diapositiva"/>
          <p:cNvSpPr>
            <a:spLocks noGrp="1"/>
          </p:cNvSpPr>
          <p:nvPr>
            <p:ph type="sldNum" sz="quarter" idx="5"/>
          </p:nvPr>
        </p:nvSpPr>
        <p:spPr bwMode="auto">
          <a:ln>
            <a:miter lim="800000"/>
            <a:headEnd/>
            <a:tailEnd/>
          </a:ln>
        </p:spPr>
        <p:txBody>
          <a:bodyPr/>
          <a:lstStyle/>
          <a:p>
            <a:pPr defTabSz="911225" eaLnBrk="0" hangingPunct="0">
              <a:defRPr/>
            </a:pPr>
            <a:fld id="{1E3BB00C-77B6-4B0B-8766-8DA5961B40CB}" type="slidenum">
              <a:rPr lang="en-GB" smtClean="0">
                <a:latin typeface="Times" pitchFamily="18" charset="0"/>
              </a:rPr>
              <a:pPr defTabSz="911225" eaLnBrk="0" hangingPunct="0">
                <a:defRPr/>
              </a:pPr>
              <a:t>4</a:t>
            </a:fld>
            <a:endParaRPr lang="en-GB" smtClean="0">
              <a:latin typeface="Times"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fontScale="40000" lnSpcReduction="20000"/>
          </a:bodyPr>
          <a:lstStyle/>
          <a:p>
            <a:r>
              <a:rPr lang="es-ES" b="1" dirty="0" smtClean="0"/>
              <a:t>Guillermo Puche: "Hi ha un </a:t>
            </a:r>
            <a:r>
              <a:rPr lang="es-ES" b="1" dirty="0" err="1" smtClean="0"/>
              <a:t>munt</a:t>
            </a:r>
            <a:r>
              <a:rPr lang="es-ES" b="1" dirty="0" smtClean="0"/>
              <a:t> de </a:t>
            </a:r>
            <a:r>
              <a:rPr lang="es-ES" b="1" dirty="0" err="1" smtClean="0"/>
              <a:t>bones</a:t>
            </a:r>
            <a:r>
              <a:rPr lang="es-ES" b="1" dirty="0" smtClean="0"/>
              <a:t> idees </a:t>
            </a:r>
            <a:r>
              <a:rPr lang="es-ES" b="1" dirty="0" err="1" smtClean="0"/>
              <a:t>oblidades</a:t>
            </a:r>
            <a:r>
              <a:rPr lang="es-ES" b="1" dirty="0" smtClean="0"/>
              <a:t> en </a:t>
            </a:r>
            <a:r>
              <a:rPr lang="es-ES" b="1" dirty="0" err="1" smtClean="0"/>
              <a:t>calaixos</a:t>
            </a:r>
            <a:r>
              <a:rPr lang="es-ES" b="1" dirty="0" smtClean="0"/>
              <a:t>"</a:t>
            </a:r>
          </a:p>
          <a:p>
            <a:r>
              <a:rPr lang="es-ES" b="1" dirty="0" err="1" smtClean="0"/>
              <a:t>Infermer</a:t>
            </a:r>
            <a:r>
              <a:rPr lang="es-ES" b="1" dirty="0" smtClean="0"/>
              <a:t> </a:t>
            </a:r>
            <a:r>
              <a:rPr lang="es-ES" b="1" dirty="0" err="1" smtClean="0"/>
              <a:t>creatiu</a:t>
            </a:r>
            <a:r>
              <a:rPr lang="es-ES" b="1" dirty="0" smtClean="0"/>
              <a:t>. Un </a:t>
            </a:r>
            <a:r>
              <a:rPr lang="es-ES" b="1" dirty="0" err="1" smtClean="0"/>
              <a:t>tímid</a:t>
            </a:r>
            <a:r>
              <a:rPr lang="es-ES" b="1" dirty="0" smtClean="0"/>
              <a:t> </a:t>
            </a:r>
            <a:r>
              <a:rPr lang="es-ES" b="1" dirty="0" err="1" smtClean="0"/>
              <a:t>gargot</a:t>
            </a:r>
            <a:r>
              <a:rPr lang="es-ES" b="1" dirty="0" smtClean="0"/>
              <a:t> </a:t>
            </a:r>
            <a:r>
              <a:rPr lang="es-ES" b="1" dirty="0" err="1" smtClean="0"/>
              <a:t>seu</a:t>
            </a:r>
            <a:r>
              <a:rPr lang="es-ES" b="1" dirty="0" smtClean="0"/>
              <a:t> ha </a:t>
            </a:r>
            <a:r>
              <a:rPr lang="es-ES" b="1" dirty="0" err="1" smtClean="0"/>
              <a:t>acabat</a:t>
            </a:r>
            <a:r>
              <a:rPr lang="es-ES" b="1" dirty="0" smtClean="0"/>
              <a:t> </a:t>
            </a:r>
            <a:r>
              <a:rPr lang="es-ES" b="1" dirty="0" err="1" smtClean="0"/>
              <a:t>exposat</a:t>
            </a:r>
            <a:r>
              <a:rPr lang="es-ES" b="1" dirty="0" smtClean="0"/>
              <a:t> al </a:t>
            </a:r>
            <a:r>
              <a:rPr lang="es-ES" b="1" dirty="0" err="1" smtClean="0"/>
              <a:t>Museu</a:t>
            </a:r>
            <a:r>
              <a:rPr lang="es-ES" b="1" dirty="0" smtClean="0"/>
              <a:t> del </a:t>
            </a:r>
            <a:r>
              <a:rPr lang="es-ES" b="1" dirty="0" err="1" smtClean="0"/>
              <a:t>Disseny</a:t>
            </a:r>
            <a:r>
              <a:rPr lang="es-ES" b="1" dirty="0" smtClean="0"/>
              <a:t>.</a:t>
            </a:r>
            <a:endParaRPr lang="tr-TR" dirty="0" smtClean="0"/>
          </a:p>
          <a:p>
            <a:r>
              <a:rPr lang="tr-TR" dirty="0" smtClean="0"/>
              <a:t>DISSABTE, 21 DE MARÇ DEL 2015</a:t>
            </a:r>
          </a:p>
          <a:p>
            <a:r>
              <a:rPr lang="tr-TR" dirty="0" smtClean="0">
                <a:hlinkClick r:id="rId3"/>
              </a:rPr>
              <a:t>RICARD CUGAT</a:t>
            </a:r>
          </a:p>
          <a:p>
            <a:r>
              <a:rPr lang="tr-TR" dirty="0" smtClean="0"/>
              <a:t>Tenia tot just 19 anys quan va entrar com a portalliteres a l'Hospital Sant Joan de Déu, on ha treballat durant 38 anys fins a aconseguir el seu actual càrrec d'adjunt a la Direcció Infermera. Poc amic dels focus, la seva idea d'adaptar un vulgar porta-sèrum a l'univers infantil li ha donat un protagonisme que suporta amb un mig somriure.</a:t>
            </a:r>
          </a:p>
          <a:p>
            <a:r>
              <a:rPr lang="tr-TR" b="1" dirty="0" smtClean="0"/>
              <a:t>-¿El Pal-Joc és el seu primer invent?</a:t>
            </a:r>
            <a:endParaRPr lang="tr-TR" dirty="0" smtClean="0"/>
          </a:p>
          <a:p>
            <a:r>
              <a:rPr lang="tr-TR" dirty="0" smtClean="0"/>
              <a:t>-Sí, ¡però jo no sóc inventor! Tot això ha sigut un agradable accident.</a:t>
            </a:r>
          </a:p>
          <a:p>
            <a:r>
              <a:rPr lang="tr-TR" b="1" dirty="0" smtClean="0"/>
              <a:t>-Però la idea original és seva.</a:t>
            </a:r>
            <a:endParaRPr lang="tr-TR" dirty="0" smtClean="0"/>
          </a:p>
          <a:p>
            <a:r>
              <a:rPr lang="tr-TR" dirty="0" smtClean="0"/>
              <a:t>-Això sí. En la meva feina diària observava que els nens ingressats s'enfilaven als pals porta-sèrum perquè els seus pares els arrosseguessin pels passadissos.</a:t>
            </a:r>
          </a:p>
          <a:p>
            <a:r>
              <a:rPr lang="tr-TR" b="1" dirty="0" smtClean="0"/>
              <a:t>-Són nens i juguen.</a:t>
            </a:r>
            <a:endParaRPr lang="tr-TR" dirty="0" smtClean="0"/>
          </a:p>
          <a:p>
            <a:r>
              <a:rPr lang="tr-TR" dirty="0" smtClean="0"/>
              <a:t>-És clar, però és un suport pensat perquè el pacient que porta una via tingui certa autonomia de moviments i la base és molt inestable. Els nens poden caure i arrossegar darrere seu l'ampolla de sèrum i l'agulla. Prohibir que els nens s'enfilin al pal hauria sigut una guerra perduda, de manera que s'havia de trobar una solució al problema.</a:t>
            </a:r>
          </a:p>
          <a:p>
            <a:r>
              <a:rPr lang="tr-TR" b="1" dirty="0" smtClean="0"/>
              <a:t>-¿Per on va començar?</a:t>
            </a:r>
            <a:endParaRPr lang="tr-TR" dirty="0" smtClean="0"/>
          </a:p>
          <a:p>
            <a:r>
              <a:rPr lang="tr-TR" dirty="0" smtClean="0"/>
              <a:t>-Un dia vaig dibuixar un pal porta-sèrum amb una plataforma estable i una mena de manillar per subjectar-s'hi. A partir d'aquí tot el que va passar no ho vaig buscar jo. Si no s'haguessin alineat una sèrie de circumstàncies, aquell dibuix no hauria sortit mai del calaix de la meva taula.</a:t>
            </a:r>
          </a:p>
          <a:p>
            <a:r>
              <a:rPr lang="tr-TR" b="1" dirty="0" smtClean="0"/>
              <a:t>-¿Per què?</a:t>
            </a:r>
            <a:endParaRPr lang="tr-TR" dirty="0" smtClean="0"/>
          </a:p>
          <a:p>
            <a:r>
              <a:rPr lang="tr-TR" dirty="0" smtClean="0"/>
              <a:t>-Jo no havia fet mai res així... ¡però si ni tan sols sé dibuixar! En un altre context m'hauria fet vergonya ensenyar aquell gargot, però feia poc s'havia creat a l'hospital una Direcció d'Innovació i Investigació i al capdavant hi havia una persona amb qui jo tenia confiança. Segur que hi ha un munt de bones idees oblidades en calaixos per no saber com canalitzar-les, per vergonya i per por.</a:t>
            </a:r>
          </a:p>
          <a:p>
            <a:r>
              <a:rPr lang="tr-TR" b="1" dirty="0" smtClean="0"/>
              <a:t>-La seva va tenir èxit.</a:t>
            </a:r>
            <a:endParaRPr lang="tr-TR" dirty="0" smtClean="0"/>
          </a:p>
          <a:p>
            <a:r>
              <a:rPr lang="tr-TR" dirty="0" smtClean="0"/>
              <a:t>-Vaig presentar la idea el 2008 i a partir d'aquí vam muntar un grup de treball amb personal de l'hospital per millorar el meu dibuix, vam consensuar un model i es va fer un prototip de fusta. Després es va contactar amb l'escola Llotja i els estudiants de disseny van agafar la idea com a projecte de curs. Al cap d'uns mesos ens van presentar 20 dissenys diferents, i si un era xulo l'altre encara n'era més.</a:t>
            </a:r>
          </a:p>
          <a:p>
            <a:r>
              <a:rPr lang="tr-TR" b="1" dirty="0" smtClean="0"/>
              <a:t>-No devia ser fàcil triar-ne un.</a:t>
            </a:r>
            <a:endParaRPr lang="tr-TR" dirty="0" smtClean="0"/>
          </a:p>
          <a:p>
            <a:r>
              <a:rPr lang="tr-TR" dirty="0" smtClean="0"/>
              <a:t>-Els vam exposar a l'hospital, vam posar una urna i vam convidar pacients, familiars i professionals a votar el seu projecte preferit. Després es va buscar un mecenes, l'hotel Le Meridien Ra Beach de Calafell, i el 2013 ja teníem 20 unitats de Pal-Joc.</a:t>
            </a:r>
          </a:p>
          <a:p>
            <a:r>
              <a:rPr lang="tr-TR" b="1" dirty="0" smtClean="0"/>
              <a:t>-¿I funciona?</a:t>
            </a:r>
            <a:endParaRPr lang="tr-TR" dirty="0" smtClean="0"/>
          </a:p>
          <a:p>
            <a:r>
              <a:rPr lang="tr-TR" dirty="0" smtClean="0"/>
              <a:t>-És difícil objectivar els resultats, però millora el benestar emocional del pacient i l'ajuda a acceptar el tractament perquè se'l pren com un joc. Després de veure l'ús que se n'ha fet -dels 20 només n'hi ha 3 en perfectes condicions-, diria que sí.</a:t>
            </a:r>
          </a:p>
          <a:p>
            <a:r>
              <a:rPr lang="tr-TR" b="1" dirty="0" smtClean="0"/>
              <a:t>-¿Ha tingut més idees?</a:t>
            </a:r>
            <a:endParaRPr lang="tr-TR" dirty="0" smtClean="0"/>
          </a:p>
          <a:p>
            <a:r>
              <a:rPr lang="tr-TR" dirty="0" smtClean="0"/>
              <a:t>-Jo no, però estic convençut que aquesta experiència ha animat altres persones de l'hospital a posar en pràctica les seves idees. Per exemple, un grup d'infermeres de la planta de neurologia han ideat un encoixinat de colors perquè els nens no es donin cops amb les baranes dels llits fet a base de xurros de goma espuma típics de piscina oberts per la meitat.</a:t>
            </a:r>
          </a:p>
          <a:p>
            <a:r>
              <a:rPr lang="tr-TR" b="1" dirty="0" smtClean="0"/>
              <a:t>-¡Qui li hauria dit que el resultat de la seva idea acabaria exposat al Museu del Disseny i que el FAD el convidaria a parlar de disseny i transformació social!</a:t>
            </a:r>
            <a:endParaRPr lang="tr-TR" dirty="0" smtClean="0"/>
          </a:p>
          <a:p>
            <a:r>
              <a:rPr lang="tr-TR" dirty="0" smtClean="0"/>
              <a:t>-És increïble veure que existeixen tantes idees que faciliten la vida de la gent. Jo crec en la innovació amb la finalitat de resoldre problemes, i per resoldre'ls s'ha de ser prou sensible per anar allà on són els problemes.</a:t>
            </a:r>
            <a:r>
              <a:rPr lang="pt-BR" dirty="0" smtClean="0"/>
              <a:t> http://estaticos.elperiodico.com/resources/jpg/1/9/1426895247091.jpg?_ga=1.222894683.1959947020.1446531113</a:t>
            </a:r>
            <a:endParaRPr lang="es-ES" dirty="0" smtClean="0"/>
          </a:p>
          <a:p>
            <a:endParaRPr lang="es-ES" dirty="0"/>
          </a:p>
        </p:txBody>
      </p:sp>
      <p:sp>
        <p:nvSpPr>
          <p:cNvPr id="4" name="Marcador de número de diapositiva 3"/>
          <p:cNvSpPr>
            <a:spLocks noGrp="1"/>
          </p:cNvSpPr>
          <p:nvPr>
            <p:ph type="sldNum" sz="quarter" idx="10"/>
          </p:nvPr>
        </p:nvSpPr>
        <p:spPr/>
        <p:txBody>
          <a:bodyPr/>
          <a:lstStyle/>
          <a:p>
            <a:fld id="{7E3D3026-1FD2-4919-8E7D-2455302D873D}" type="slidenum">
              <a:rPr lang="en-GB" smtClean="0"/>
              <a:pPr/>
              <a:t>5</a:t>
            </a:fld>
            <a:endParaRPr lang="en-GB"/>
          </a:p>
        </p:txBody>
      </p:sp>
    </p:spTree>
    <p:extLst>
      <p:ext uri="{BB962C8B-B14F-4D97-AF65-F5344CB8AC3E}">
        <p14:creationId xmlns:p14="http://schemas.microsoft.com/office/powerpoint/2010/main" val="374838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505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ES" smtClean="0"/>
          </a:p>
        </p:txBody>
      </p:sp>
      <p:sp>
        <p:nvSpPr>
          <p:cNvPr id="43012" name="3 Marcador de número de diapositiva"/>
          <p:cNvSpPr>
            <a:spLocks noGrp="1"/>
          </p:cNvSpPr>
          <p:nvPr>
            <p:ph type="sldNum" sz="quarter" idx="5"/>
          </p:nvPr>
        </p:nvSpPr>
        <p:spPr bwMode="auto">
          <a:ln>
            <a:miter lim="800000"/>
            <a:headEnd/>
            <a:tailEnd/>
          </a:ln>
        </p:spPr>
        <p:txBody>
          <a:bodyPr/>
          <a:lstStyle/>
          <a:p>
            <a:pPr defTabSz="911225" eaLnBrk="0" hangingPunct="0">
              <a:defRPr/>
            </a:pPr>
            <a:fld id="{1E3BB00C-77B6-4B0B-8766-8DA5961B40CB}" type="slidenum">
              <a:rPr lang="en-GB" smtClean="0">
                <a:latin typeface="Times" pitchFamily="18" charset="0"/>
              </a:rPr>
              <a:pPr defTabSz="911225" eaLnBrk="0" hangingPunct="0">
                <a:defRPr/>
              </a:pPr>
              <a:t>6</a:t>
            </a:fld>
            <a:endParaRPr lang="en-GB" smtClean="0">
              <a:latin typeface="Times"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505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ES" smtClean="0"/>
          </a:p>
        </p:txBody>
      </p:sp>
      <p:sp>
        <p:nvSpPr>
          <p:cNvPr id="43012" name="3 Marcador de número de diapositiva"/>
          <p:cNvSpPr>
            <a:spLocks noGrp="1"/>
          </p:cNvSpPr>
          <p:nvPr>
            <p:ph type="sldNum" sz="quarter" idx="5"/>
          </p:nvPr>
        </p:nvSpPr>
        <p:spPr bwMode="auto">
          <a:ln>
            <a:miter lim="800000"/>
            <a:headEnd/>
            <a:tailEnd/>
          </a:ln>
        </p:spPr>
        <p:txBody>
          <a:bodyPr/>
          <a:lstStyle/>
          <a:p>
            <a:pPr defTabSz="911225" eaLnBrk="0" hangingPunct="0">
              <a:defRPr/>
            </a:pPr>
            <a:fld id="{1E3BB00C-77B6-4B0B-8766-8DA5961B40CB}" type="slidenum">
              <a:rPr lang="en-GB" smtClean="0">
                <a:latin typeface="Times" pitchFamily="18" charset="0"/>
              </a:rPr>
              <a:pPr defTabSz="911225" eaLnBrk="0" hangingPunct="0">
                <a:defRPr/>
              </a:pPr>
              <a:t>7</a:t>
            </a:fld>
            <a:endParaRPr lang="en-GB" smtClean="0">
              <a:latin typeface="Times"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505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ES" smtClean="0"/>
          </a:p>
        </p:txBody>
      </p:sp>
      <p:sp>
        <p:nvSpPr>
          <p:cNvPr id="43012" name="3 Marcador de número de diapositiva"/>
          <p:cNvSpPr>
            <a:spLocks noGrp="1"/>
          </p:cNvSpPr>
          <p:nvPr>
            <p:ph type="sldNum" sz="quarter" idx="5"/>
          </p:nvPr>
        </p:nvSpPr>
        <p:spPr bwMode="auto">
          <a:ln>
            <a:miter lim="800000"/>
            <a:headEnd/>
            <a:tailEnd/>
          </a:ln>
        </p:spPr>
        <p:txBody>
          <a:bodyPr/>
          <a:lstStyle/>
          <a:p>
            <a:pPr defTabSz="911225" eaLnBrk="0" hangingPunct="0">
              <a:defRPr/>
            </a:pPr>
            <a:fld id="{1E3BB00C-77B6-4B0B-8766-8DA5961B40CB}" type="slidenum">
              <a:rPr lang="en-GB" smtClean="0">
                <a:latin typeface="Times" pitchFamily="18" charset="0"/>
              </a:rPr>
              <a:pPr defTabSz="911225" eaLnBrk="0" hangingPunct="0">
                <a:defRPr/>
              </a:pPr>
              <a:t>9</a:t>
            </a:fld>
            <a:endParaRPr lang="en-GB" smtClean="0">
              <a:latin typeface="Times"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505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ES" smtClean="0"/>
          </a:p>
        </p:txBody>
      </p:sp>
      <p:sp>
        <p:nvSpPr>
          <p:cNvPr id="43012" name="3 Marcador de número de diapositiva"/>
          <p:cNvSpPr>
            <a:spLocks noGrp="1"/>
          </p:cNvSpPr>
          <p:nvPr>
            <p:ph type="sldNum" sz="quarter" idx="5"/>
          </p:nvPr>
        </p:nvSpPr>
        <p:spPr bwMode="auto">
          <a:ln>
            <a:miter lim="800000"/>
            <a:headEnd/>
            <a:tailEnd/>
          </a:ln>
        </p:spPr>
        <p:txBody>
          <a:bodyPr/>
          <a:lstStyle/>
          <a:p>
            <a:pPr defTabSz="911225" eaLnBrk="0" hangingPunct="0">
              <a:defRPr/>
            </a:pPr>
            <a:fld id="{1E3BB00C-77B6-4B0B-8766-8DA5961B40CB}" type="slidenum">
              <a:rPr lang="en-GB" smtClean="0">
                <a:latin typeface="Times" pitchFamily="18" charset="0"/>
              </a:rPr>
              <a:pPr defTabSz="911225" eaLnBrk="0" hangingPunct="0">
                <a:defRPr/>
              </a:pPr>
              <a:t>10</a:t>
            </a:fld>
            <a:endParaRPr lang="en-GB" smtClean="0">
              <a:latin typeface="Times"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5"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0" y="0"/>
            <a:ext cx="9144000" cy="6953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ES"/>
          </a:p>
        </p:txBody>
      </p:sp>
      <p:sp>
        <p:nvSpPr>
          <p:cNvPr id="3076" name="Rectángulo 1"/>
          <p:cNvSpPr>
            <a:spLocks noChangeArrowheads="1"/>
          </p:cNvSpPr>
          <p:nvPr/>
        </p:nvSpPr>
        <p:spPr bwMode="auto">
          <a:xfrm>
            <a:off x="3445130" y="5631631"/>
            <a:ext cx="248555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2400" dirty="0" smtClean="0">
                <a:latin typeface="Tw Cen MT" charset="0"/>
                <a:cs typeface="Tw Cen MT" charset="0"/>
              </a:rPr>
              <a:t>Feb.</a:t>
            </a:r>
            <a:r>
              <a:rPr lang="en-US" sz="2000" dirty="0" smtClean="0">
                <a:latin typeface="Tw Cen MT" charset="0"/>
                <a:cs typeface="Tw Cen MT" charset="0"/>
              </a:rPr>
              <a:t> 2016. Barcelona</a:t>
            </a:r>
            <a:endParaRPr lang="en-US" sz="2000" dirty="0">
              <a:latin typeface="Tw Cen MT" charset="0"/>
              <a:cs typeface="Tw Cen MT" charset="0"/>
            </a:endParaRPr>
          </a:p>
        </p:txBody>
      </p:sp>
      <p:pic>
        <p:nvPicPr>
          <p:cNvPr id="4" name="Imagen 3" descr="UPC 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0343" y="1412776"/>
            <a:ext cx="2813747" cy="690410"/>
          </a:xfrm>
          <a:prstGeom prst="rect">
            <a:avLst/>
          </a:prstGeom>
        </p:spPr>
      </p:pic>
      <p:pic>
        <p:nvPicPr>
          <p:cNvPr id="2" name="Imagen 1" descr="Sense no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62072" y="1412776"/>
            <a:ext cx="2423744" cy="685710"/>
          </a:xfrm>
          <a:prstGeom prst="rect">
            <a:avLst/>
          </a:prstGeom>
        </p:spPr>
      </p:pic>
      <p:sp>
        <p:nvSpPr>
          <p:cNvPr id="5" name="Rectángulo 4"/>
          <p:cNvSpPr/>
          <p:nvPr/>
        </p:nvSpPr>
        <p:spPr>
          <a:xfrm>
            <a:off x="2511648" y="2291388"/>
            <a:ext cx="4132937" cy="1569660"/>
          </a:xfrm>
          <a:prstGeom prst="rect">
            <a:avLst/>
          </a:prstGeom>
        </p:spPr>
        <p:txBody>
          <a:bodyPr wrap="none">
            <a:spAutoFit/>
          </a:bodyPr>
          <a:lstStyle/>
          <a:p>
            <a:pPr algn="ctr"/>
            <a:r>
              <a:rPr lang="en-US" sz="6000" b="1" dirty="0" smtClean="0">
                <a:latin typeface="+mj-lt"/>
                <a:cs typeface="Andale Mono"/>
              </a:rPr>
              <a:t>MDB</a:t>
            </a:r>
            <a:r>
              <a:rPr lang="en-US" sz="4800" b="1" dirty="0">
                <a:latin typeface="+mj-lt"/>
                <a:cs typeface="Andale Mono"/>
              </a:rPr>
              <a:t> </a:t>
            </a:r>
            <a:endParaRPr lang="en-US" sz="4800" b="1" dirty="0" smtClean="0">
              <a:latin typeface="+mj-lt"/>
              <a:cs typeface="Andale Mono"/>
            </a:endParaRPr>
          </a:p>
          <a:p>
            <a:pPr algn="ctr"/>
            <a:r>
              <a:rPr lang="en-US" sz="3600" b="1" dirty="0" smtClean="0">
                <a:latin typeface="+mj-lt"/>
                <a:cs typeface="Andale Mono"/>
              </a:rPr>
              <a:t>Collaborative </a:t>
            </a:r>
            <a:r>
              <a:rPr lang="en-US" sz="3600" b="1" dirty="0">
                <a:latin typeface="+mj-lt"/>
                <a:cs typeface="Andale Mono"/>
              </a:rPr>
              <a:t>Design</a:t>
            </a:r>
            <a:endParaRPr lang="en-US" sz="3200" b="1" dirty="0">
              <a:latin typeface="+mj-lt"/>
              <a:cs typeface="Andale Mono"/>
            </a:endParaRPr>
          </a:p>
        </p:txBody>
      </p:sp>
      <p:cxnSp>
        <p:nvCxnSpPr>
          <p:cNvPr id="7" name="Conector recto 6"/>
          <p:cNvCxnSpPr/>
          <p:nvPr/>
        </p:nvCxnSpPr>
        <p:spPr>
          <a:xfrm>
            <a:off x="1962072" y="2204864"/>
            <a:ext cx="5256584" cy="0"/>
          </a:xfrm>
          <a:prstGeom prst="line">
            <a:avLst/>
          </a:prstGeom>
          <a:ln w="3175"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74966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CuadroTexto"/>
          <p:cNvSpPr txBox="1">
            <a:spLocks noChangeArrowheads="1"/>
          </p:cNvSpPr>
          <p:nvPr/>
        </p:nvSpPr>
        <p:spPr bwMode="auto">
          <a:xfrm>
            <a:off x="665928" y="1524630"/>
            <a:ext cx="7920880" cy="2677656"/>
          </a:xfrm>
          <a:prstGeom prst="rect">
            <a:avLst/>
          </a:prstGeom>
          <a:noFill/>
          <a:ln w="9525">
            <a:noFill/>
            <a:miter lim="800000"/>
            <a:headEnd/>
            <a:tailEnd/>
          </a:ln>
        </p:spPr>
        <p:txBody>
          <a:bodyPr wrap="square">
            <a:spAutoFit/>
          </a:bodyPr>
          <a:lstStyle/>
          <a:p>
            <a:endParaRPr lang="en-GB" sz="2800" b="1" i="1" dirty="0" smtClean="0">
              <a:solidFill>
                <a:srgbClr val="000000"/>
              </a:solidFill>
            </a:endParaRPr>
          </a:p>
          <a:p>
            <a:r>
              <a:rPr lang="en-GB" sz="2800" dirty="0" smtClean="0">
                <a:solidFill>
                  <a:srgbClr val="000000"/>
                </a:solidFill>
              </a:rPr>
              <a:t>Data driven process of innovation</a:t>
            </a:r>
          </a:p>
          <a:p>
            <a:pPr marL="457200" indent="-457200">
              <a:buFontTx/>
              <a:buChar char="-"/>
            </a:pPr>
            <a:r>
              <a:rPr lang="en-GB" sz="2800" dirty="0"/>
              <a:t>Big data in services and products design</a:t>
            </a:r>
            <a:r>
              <a:rPr lang="en-GB" sz="2800" dirty="0" smtClean="0"/>
              <a:t>.</a:t>
            </a:r>
            <a:endParaRPr lang="en-GB" sz="2800" dirty="0" smtClean="0">
              <a:solidFill>
                <a:srgbClr val="000000"/>
              </a:solidFill>
            </a:endParaRPr>
          </a:p>
          <a:p>
            <a:pPr marL="457200" lvl="0" indent="-457200">
              <a:buFontTx/>
              <a:buChar char="-"/>
            </a:pPr>
            <a:r>
              <a:rPr lang="en-GB" sz="2800" dirty="0" smtClean="0">
                <a:solidFill>
                  <a:srgbClr val="000000"/>
                </a:solidFill>
              </a:rPr>
              <a:t>Individual and social value from data analytics.</a:t>
            </a:r>
          </a:p>
          <a:p>
            <a:pPr marL="457200" lvl="0" indent="-457200">
              <a:buFontTx/>
              <a:buChar char="-"/>
            </a:pPr>
            <a:r>
              <a:rPr lang="en-GB" sz="2800" dirty="0" smtClean="0">
                <a:solidFill>
                  <a:srgbClr val="000000"/>
                </a:solidFill>
              </a:rPr>
              <a:t>Personalized experience of individuals and groups with products, services and brands.</a:t>
            </a:r>
          </a:p>
        </p:txBody>
      </p:sp>
      <p:pic>
        <p:nvPicPr>
          <p:cNvPr id="6" name="Imagen 5" descr="UPC 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188640"/>
            <a:ext cx="1716462" cy="421169"/>
          </a:xfrm>
          <a:prstGeom prst="rect">
            <a:avLst/>
          </a:prstGeom>
        </p:spPr>
      </p:pic>
      <p:sp>
        <p:nvSpPr>
          <p:cNvPr id="7" name="Rectángulo 6"/>
          <p:cNvSpPr/>
          <p:nvPr/>
        </p:nvSpPr>
        <p:spPr>
          <a:xfrm>
            <a:off x="412245" y="471512"/>
            <a:ext cx="2254129" cy="307777"/>
          </a:xfrm>
          <a:prstGeom prst="rect">
            <a:avLst/>
          </a:prstGeom>
        </p:spPr>
        <p:txBody>
          <a:bodyPr wrap="square">
            <a:spAutoFit/>
          </a:bodyPr>
          <a:lstStyle/>
          <a:p>
            <a:pPr algn="ctr"/>
            <a:r>
              <a:rPr lang="en-GB" sz="1400" b="1" smtClean="0">
                <a:latin typeface="Tw Cen MT" charset="0"/>
                <a:cs typeface="Tw Cen MT" charset="0"/>
              </a:rPr>
              <a:t>Collaborative Design</a:t>
            </a:r>
            <a:endParaRPr lang="en-GB" sz="1200" b="1">
              <a:latin typeface="Tw Cen MT" charset="0"/>
              <a:cs typeface="Tw Cen MT" charset="0"/>
            </a:endParaRPr>
          </a:p>
        </p:txBody>
      </p:sp>
      <p:sp>
        <p:nvSpPr>
          <p:cNvPr id="9" name="Rectángulo 8"/>
          <p:cNvSpPr/>
          <p:nvPr/>
        </p:nvSpPr>
        <p:spPr>
          <a:xfrm>
            <a:off x="665928" y="764704"/>
            <a:ext cx="4572000" cy="954107"/>
          </a:xfrm>
          <a:prstGeom prst="rect">
            <a:avLst/>
          </a:prstGeom>
        </p:spPr>
        <p:txBody>
          <a:bodyPr>
            <a:spAutoFit/>
          </a:bodyPr>
          <a:lstStyle/>
          <a:p>
            <a:r>
              <a:rPr lang="en-GB" sz="2800" dirty="0">
                <a:solidFill>
                  <a:srgbClr val="000000"/>
                </a:solidFill>
              </a:rPr>
              <a:t>M2. Data driven design</a:t>
            </a:r>
          </a:p>
          <a:p>
            <a:r>
              <a:rPr lang="en-GB" sz="2800" b="1" i="1" dirty="0">
                <a:solidFill>
                  <a:srgbClr val="000000"/>
                </a:solidFill>
              </a:rPr>
              <a:t>A21. Design &amp; data analytics</a:t>
            </a:r>
          </a:p>
        </p:txBody>
      </p:sp>
    </p:spTree>
    <p:extLst>
      <p:ext uri="{BB962C8B-B14F-4D97-AF65-F5344CB8AC3E}">
        <p14:creationId xmlns:p14="http://schemas.microsoft.com/office/powerpoint/2010/main" val="38798069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seat.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1889415"/>
            <a:ext cx="6481618" cy="4851953"/>
          </a:xfrm>
          <a:prstGeom prst="rect">
            <a:avLst/>
          </a:prstGeom>
        </p:spPr>
      </p:pic>
      <p:sp>
        <p:nvSpPr>
          <p:cNvPr id="3" name="Rectángulo 2"/>
          <p:cNvSpPr/>
          <p:nvPr/>
        </p:nvSpPr>
        <p:spPr>
          <a:xfrm>
            <a:off x="6156176" y="4509120"/>
            <a:ext cx="2664296" cy="1200329"/>
          </a:xfrm>
          <a:prstGeom prst="rect">
            <a:avLst/>
          </a:prstGeom>
        </p:spPr>
        <p:txBody>
          <a:bodyPr wrap="square">
            <a:spAutoFit/>
          </a:bodyPr>
          <a:lstStyle/>
          <a:p>
            <a:r>
              <a:rPr lang="en-GB" sz="3600" b="1" dirty="0" smtClean="0">
                <a:solidFill>
                  <a:srgbClr val="000000"/>
                </a:solidFill>
                <a:ea typeface="Times New Roman"/>
                <a:cs typeface="Times New Roman"/>
              </a:rPr>
              <a:t>Monitoring everything</a:t>
            </a:r>
            <a:endParaRPr lang="en-GB" sz="3600" dirty="0">
              <a:solidFill>
                <a:srgbClr val="000000"/>
              </a:solidFill>
            </a:endParaRPr>
          </a:p>
        </p:txBody>
      </p:sp>
      <p:pic>
        <p:nvPicPr>
          <p:cNvPr id="4" name="Imagen 3" descr="UPC 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188640"/>
            <a:ext cx="1716462" cy="421169"/>
          </a:xfrm>
          <a:prstGeom prst="rect">
            <a:avLst/>
          </a:prstGeom>
        </p:spPr>
      </p:pic>
      <p:sp>
        <p:nvSpPr>
          <p:cNvPr id="5" name="Rectángulo 4"/>
          <p:cNvSpPr/>
          <p:nvPr/>
        </p:nvSpPr>
        <p:spPr>
          <a:xfrm>
            <a:off x="412245" y="471512"/>
            <a:ext cx="2254129" cy="307777"/>
          </a:xfrm>
          <a:prstGeom prst="rect">
            <a:avLst/>
          </a:prstGeom>
        </p:spPr>
        <p:txBody>
          <a:bodyPr wrap="square">
            <a:spAutoFit/>
          </a:bodyPr>
          <a:lstStyle/>
          <a:p>
            <a:pPr algn="ctr"/>
            <a:r>
              <a:rPr lang="en-GB" sz="1400" b="1" smtClean="0">
                <a:latin typeface="Tw Cen MT" charset="0"/>
                <a:cs typeface="Tw Cen MT" charset="0"/>
              </a:rPr>
              <a:t>Collaborative Design</a:t>
            </a:r>
            <a:endParaRPr lang="en-GB" sz="1200" b="1">
              <a:latin typeface="Tw Cen MT" charset="0"/>
              <a:cs typeface="Tw Cen MT" charset="0"/>
            </a:endParaRPr>
          </a:p>
        </p:txBody>
      </p:sp>
      <p:sp>
        <p:nvSpPr>
          <p:cNvPr id="6" name="Rectángulo 5"/>
          <p:cNvSpPr/>
          <p:nvPr/>
        </p:nvSpPr>
        <p:spPr>
          <a:xfrm>
            <a:off x="665928" y="764704"/>
            <a:ext cx="4572000" cy="954107"/>
          </a:xfrm>
          <a:prstGeom prst="rect">
            <a:avLst/>
          </a:prstGeom>
        </p:spPr>
        <p:txBody>
          <a:bodyPr>
            <a:spAutoFit/>
          </a:bodyPr>
          <a:lstStyle/>
          <a:p>
            <a:r>
              <a:rPr lang="en-GB" sz="2800" dirty="0">
                <a:solidFill>
                  <a:srgbClr val="000000"/>
                </a:solidFill>
              </a:rPr>
              <a:t>M2. Data driven design</a:t>
            </a:r>
          </a:p>
          <a:p>
            <a:r>
              <a:rPr lang="en-GB" sz="2800" b="1" i="1" dirty="0">
                <a:solidFill>
                  <a:srgbClr val="000000"/>
                </a:solidFill>
              </a:rPr>
              <a:t>A21. Design &amp; data analytics</a:t>
            </a:r>
          </a:p>
        </p:txBody>
      </p:sp>
    </p:spTree>
    <p:extLst>
      <p:ext uri="{BB962C8B-B14F-4D97-AF65-F5344CB8AC3E}">
        <p14:creationId xmlns:p14="http://schemas.microsoft.com/office/powerpoint/2010/main" val="30655659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665928" y="1961252"/>
            <a:ext cx="8352928" cy="3631764"/>
          </a:xfrm>
          <a:prstGeom prst="rect">
            <a:avLst/>
          </a:prstGeom>
        </p:spPr>
        <p:txBody>
          <a:bodyPr wrap="square">
            <a:spAutoFit/>
          </a:bodyPr>
          <a:lstStyle/>
          <a:p>
            <a:pPr>
              <a:spcBef>
                <a:spcPts val="600"/>
              </a:spcBef>
              <a:spcAft>
                <a:spcPts val="600"/>
              </a:spcAft>
            </a:pPr>
            <a:r>
              <a:rPr lang="es-ES" b="1" dirty="0" err="1" smtClean="0"/>
              <a:t>References</a:t>
            </a:r>
            <a:r>
              <a:rPr lang="es-ES" b="1" dirty="0" smtClean="0"/>
              <a:t> </a:t>
            </a:r>
          </a:p>
          <a:p>
            <a:pPr>
              <a:spcBef>
                <a:spcPts val="600"/>
              </a:spcBef>
              <a:spcAft>
                <a:spcPts val="600"/>
              </a:spcAft>
            </a:pPr>
            <a:r>
              <a:rPr lang="en-GB" dirty="0"/>
              <a:t>Data-Informed Product Design. (2015). Pamela </a:t>
            </a:r>
            <a:r>
              <a:rPr lang="en-GB" dirty="0" err="1"/>
              <a:t>Pavliscak</a:t>
            </a:r>
            <a:r>
              <a:rPr lang="en-GB" dirty="0"/>
              <a:t>. O'Reilly</a:t>
            </a:r>
            <a:endParaRPr lang="ca-ES" dirty="0"/>
          </a:p>
          <a:p>
            <a:pPr>
              <a:spcBef>
                <a:spcPts val="600"/>
              </a:spcBef>
              <a:spcAft>
                <a:spcPts val="600"/>
              </a:spcAft>
            </a:pPr>
            <a:r>
              <a:rPr lang="en-GB" dirty="0"/>
              <a:t>Data scientist. (2012) TH Davenport, DJ </a:t>
            </a:r>
            <a:r>
              <a:rPr lang="en-GB" dirty="0" err="1"/>
              <a:t>Patil</a:t>
            </a:r>
            <a:r>
              <a:rPr lang="en-GB" dirty="0"/>
              <a:t> - Harvard Business Review.</a:t>
            </a:r>
            <a:endParaRPr lang="ca-ES" dirty="0"/>
          </a:p>
          <a:p>
            <a:pPr>
              <a:spcBef>
                <a:spcPts val="600"/>
              </a:spcBef>
              <a:spcAft>
                <a:spcPts val="600"/>
              </a:spcAft>
            </a:pPr>
            <a:r>
              <a:rPr lang="en-GB" dirty="0"/>
              <a:t>The real-time city? Big data and smart urbanism (2014). Rob </a:t>
            </a:r>
            <a:r>
              <a:rPr lang="en-GB" dirty="0" err="1"/>
              <a:t>Kitchin</a:t>
            </a:r>
            <a:r>
              <a:rPr lang="en-GB" dirty="0"/>
              <a:t>. V. 79</a:t>
            </a:r>
            <a:endParaRPr lang="ca-ES" dirty="0"/>
          </a:p>
          <a:p>
            <a:pPr>
              <a:spcBef>
                <a:spcPts val="600"/>
              </a:spcBef>
              <a:spcAft>
                <a:spcPts val="600"/>
              </a:spcAft>
            </a:pPr>
            <a:r>
              <a:rPr lang="en-GB" dirty="0"/>
              <a:t>Innovations with Smart Service Systems: Analytics, Big Data, Cognitive Assistance, and the Internet of Everything, (2015). </a:t>
            </a:r>
            <a:r>
              <a:rPr lang="en-GB" dirty="0" err="1"/>
              <a:t>Demirkan</a:t>
            </a:r>
            <a:r>
              <a:rPr lang="en-GB" dirty="0"/>
              <a:t>, </a:t>
            </a:r>
            <a:r>
              <a:rPr lang="en-GB" dirty="0" err="1"/>
              <a:t>Haluk</a:t>
            </a:r>
            <a:r>
              <a:rPr lang="en-GB" dirty="0"/>
              <a:t> et al. Communications of the Association for Information Systems. V. 37</a:t>
            </a:r>
            <a:endParaRPr lang="ca-ES" dirty="0"/>
          </a:p>
          <a:p>
            <a:pPr>
              <a:spcBef>
                <a:spcPts val="600"/>
              </a:spcBef>
              <a:spcAft>
                <a:spcPts val="600"/>
              </a:spcAft>
            </a:pPr>
            <a:r>
              <a:rPr lang="en-GB" dirty="0"/>
              <a:t>The Effects of the Internet of Things and Big Data to Organizations and Their Knowledge Management Practices. (2015). </a:t>
            </a:r>
            <a:r>
              <a:rPr lang="en-GB" dirty="0" err="1"/>
              <a:t>Jari</a:t>
            </a:r>
            <a:r>
              <a:rPr lang="en-GB" dirty="0"/>
              <a:t> </a:t>
            </a:r>
            <a:r>
              <a:rPr lang="en-GB" dirty="0" err="1"/>
              <a:t>Kaivo-oj</a:t>
            </a:r>
            <a:r>
              <a:rPr lang="en-GB" dirty="0"/>
              <a:t> et al. Knowledge Management in Organizations.  V. 224 Lecture Notes in Business Information Processing </a:t>
            </a:r>
            <a:endParaRPr lang="ca-ES" dirty="0"/>
          </a:p>
        </p:txBody>
      </p:sp>
      <p:pic>
        <p:nvPicPr>
          <p:cNvPr id="7" name="Imagen 6" descr="UPC 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188640"/>
            <a:ext cx="1716462" cy="421169"/>
          </a:xfrm>
          <a:prstGeom prst="rect">
            <a:avLst/>
          </a:prstGeom>
        </p:spPr>
      </p:pic>
      <p:sp>
        <p:nvSpPr>
          <p:cNvPr id="8" name="Rectángulo 7"/>
          <p:cNvSpPr/>
          <p:nvPr/>
        </p:nvSpPr>
        <p:spPr>
          <a:xfrm>
            <a:off x="412245" y="471512"/>
            <a:ext cx="2254129" cy="307777"/>
          </a:xfrm>
          <a:prstGeom prst="rect">
            <a:avLst/>
          </a:prstGeom>
        </p:spPr>
        <p:txBody>
          <a:bodyPr wrap="square">
            <a:spAutoFit/>
          </a:bodyPr>
          <a:lstStyle/>
          <a:p>
            <a:pPr algn="ctr"/>
            <a:r>
              <a:rPr lang="en-GB" sz="1400" b="1" smtClean="0">
                <a:latin typeface="Tw Cen MT" charset="0"/>
                <a:cs typeface="Tw Cen MT" charset="0"/>
              </a:rPr>
              <a:t>Collaborative Design</a:t>
            </a:r>
            <a:endParaRPr lang="en-GB" sz="1200" b="1">
              <a:latin typeface="Tw Cen MT" charset="0"/>
              <a:cs typeface="Tw Cen MT" charset="0"/>
            </a:endParaRPr>
          </a:p>
        </p:txBody>
      </p:sp>
      <p:sp>
        <p:nvSpPr>
          <p:cNvPr id="9" name="Rectángulo 8"/>
          <p:cNvSpPr/>
          <p:nvPr/>
        </p:nvSpPr>
        <p:spPr>
          <a:xfrm>
            <a:off x="665928" y="764704"/>
            <a:ext cx="4572000" cy="954107"/>
          </a:xfrm>
          <a:prstGeom prst="rect">
            <a:avLst/>
          </a:prstGeom>
        </p:spPr>
        <p:txBody>
          <a:bodyPr>
            <a:spAutoFit/>
          </a:bodyPr>
          <a:lstStyle/>
          <a:p>
            <a:r>
              <a:rPr lang="en-GB" sz="2800" dirty="0">
                <a:solidFill>
                  <a:srgbClr val="000000"/>
                </a:solidFill>
              </a:rPr>
              <a:t>M2. Data driven design</a:t>
            </a:r>
          </a:p>
          <a:p>
            <a:r>
              <a:rPr lang="en-GB" sz="2800" b="1" i="1" dirty="0">
                <a:solidFill>
                  <a:srgbClr val="000000"/>
                </a:solidFill>
              </a:rPr>
              <a:t>A21. Design &amp; data analytics</a:t>
            </a:r>
          </a:p>
        </p:txBody>
      </p:sp>
    </p:spTree>
    <p:extLst>
      <p:ext uri="{BB962C8B-B14F-4D97-AF65-F5344CB8AC3E}">
        <p14:creationId xmlns:p14="http://schemas.microsoft.com/office/powerpoint/2010/main" val="34066440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CuadroTexto"/>
          <p:cNvSpPr txBox="1">
            <a:spLocks noChangeArrowheads="1"/>
          </p:cNvSpPr>
          <p:nvPr/>
        </p:nvSpPr>
        <p:spPr bwMode="auto">
          <a:xfrm>
            <a:off x="683568" y="1905794"/>
            <a:ext cx="8208912" cy="3539430"/>
          </a:xfrm>
          <a:prstGeom prst="rect">
            <a:avLst/>
          </a:prstGeom>
          <a:noFill/>
          <a:ln w="9525">
            <a:noFill/>
            <a:miter lim="800000"/>
            <a:headEnd/>
            <a:tailEnd/>
          </a:ln>
        </p:spPr>
        <p:txBody>
          <a:bodyPr wrap="square">
            <a:spAutoFit/>
          </a:bodyPr>
          <a:lstStyle/>
          <a:p>
            <a:r>
              <a:rPr lang="en-GB" sz="3200" dirty="0" smtClean="0">
                <a:solidFill>
                  <a:srgbClr val="000000"/>
                </a:solidFill>
              </a:rPr>
              <a:t>Systems </a:t>
            </a:r>
            <a:r>
              <a:rPr lang="en-GB" sz="3200" dirty="0">
                <a:solidFill>
                  <a:srgbClr val="000000"/>
                </a:solidFill>
              </a:rPr>
              <a:t>thinking to </a:t>
            </a:r>
            <a:r>
              <a:rPr lang="en-GB" sz="3200" dirty="0" smtClean="0">
                <a:solidFill>
                  <a:srgbClr val="000000"/>
                </a:solidFill>
              </a:rPr>
              <a:t>understand and design </a:t>
            </a:r>
            <a:r>
              <a:rPr lang="en-GB" sz="3200" dirty="0">
                <a:solidFill>
                  <a:srgbClr val="000000"/>
                </a:solidFill>
              </a:rPr>
              <a:t>large-scale, complex challenges.</a:t>
            </a:r>
            <a:endParaRPr lang="ca-ES" sz="3200" dirty="0">
              <a:solidFill>
                <a:srgbClr val="000000"/>
              </a:solidFill>
            </a:endParaRPr>
          </a:p>
          <a:p>
            <a:pPr marL="457200" lvl="0" indent="-457200">
              <a:buFontTx/>
              <a:buChar char="-"/>
            </a:pPr>
            <a:r>
              <a:rPr lang="en-GB" sz="3200" dirty="0" smtClean="0">
                <a:solidFill>
                  <a:srgbClr val="000000"/>
                </a:solidFill>
              </a:rPr>
              <a:t>Social </a:t>
            </a:r>
            <a:r>
              <a:rPr lang="en-GB" sz="3200" dirty="0">
                <a:solidFill>
                  <a:srgbClr val="000000"/>
                </a:solidFill>
              </a:rPr>
              <a:t>and physical </a:t>
            </a:r>
            <a:r>
              <a:rPr lang="en-GB" sz="3200" dirty="0" smtClean="0">
                <a:solidFill>
                  <a:srgbClr val="000000"/>
                </a:solidFill>
              </a:rPr>
              <a:t>interconnections.</a:t>
            </a:r>
            <a:endParaRPr lang="ca-ES" sz="3200" dirty="0">
              <a:solidFill>
                <a:srgbClr val="000000"/>
              </a:solidFill>
            </a:endParaRPr>
          </a:p>
          <a:p>
            <a:pPr marL="457200" lvl="0" indent="-457200">
              <a:buFontTx/>
              <a:buChar char="-"/>
            </a:pPr>
            <a:r>
              <a:rPr lang="en-GB" sz="3200" dirty="0" smtClean="0">
                <a:solidFill>
                  <a:srgbClr val="000000"/>
                </a:solidFill>
              </a:rPr>
              <a:t>Business </a:t>
            </a:r>
            <a:r>
              <a:rPr lang="en-GB" sz="3200" dirty="0">
                <a:solidFill>
                  <a:srgbClr val="000000"/>
                </a:solidFill>
              </a:rPr>
              <a:t>Model Innovation through design disciplines</a:t>
            </a:r>
            <a:r>
              <a:rPr lang="en-GB" sz="3200" dirty="0" smtClean="0">
                <a:solidFill>
                  <a:srgbClr val="000000"/>
                </a:solidFill>
              </a:rPr>
              <a:t>.</a:t>
            </a:r>
          </a:p>
          <a:p>
            <a:pPr marL="457200" indent="-457200">
              <a:buFontTx/>
              <a:buChar char="-"/>
            </a:pPr>
            <a:r>
              <a:rPr lang="en-GB" sz="3200" dirty="0">
                <a:solidFill>
                  <a:srgbClr val="000000"/>
                </a:solidFill>
              </a:rPr>
              <a:t>Sustainability of products and services.</a:t>
            </a:r>
            <a:endParaRPr lang="ca-ES" sz="3200" dirty="0">
              <a:solidFill>
                <a:srgbClr val="000000"/>
              </a:solidFill>
            </a:endParaRPr>
          </a:p>
          <a:p>
            <a:pPr marL="457200" lvl="0" indent="-457200">
              <a:buFontTx/>
              <a:buChar char="-"/>
            </a:pPr>
            <a:endParaRPr lang="en-GB" sz="3200" b="1" i="1" dirty="0">
              <a:solidFill>
                <a:schemeClr val="bg1"/>
              </a:solidFill>
            </a:endParaRPr>
          </a:p>
        </p:txBody>
      </p:sp>
      <p:pic>
        <p:nvPicPr>
          <p:cNvPr id="7" name="Imagen 6" descr="UPC 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188640"/>
            <a:ext cx="1716462" cy="421169"/>
          </a:xfrm>
          <a:prstGeom prst="rect">
            <a:avLst/>
          </a:prstGeom>
        </p:spPr>
      </p:pic>
      <p:sp>
        <p:nvSpPr>
          <p:cNvPr id="8" name="Rectángulo 7"/>
          <p:cNvSpPr/>
          <p:nvPr/>
        </p:nvSpPr>
        <p:spPr>
          <a:xfrm>
            <a:off x="412245" y="471512"/>
            <a:ext cx="2254129" cy="307777"/>
          </a:xfrm>
          <a:prstGeom prst="rect">
            <a:avLst/>
          </a:prstGeom>
        </p:spPr>
        <p:txBody>
          <a:bodyPr wrap="square">
            <a:spAutoFit/>
          </a:bodyPr>
          <a:lstStyle/>
          <a:p>
            <a:pPr algn="ctr"/>
            <a:r>
              <a:rPr lang="en-GB" sz="1400" b="1" smtClean="0">
                <a:latin typeface="Tw Cen MT" charset="0"/>
                <a:cs typeface="Tw Cen MT" charset="0"/>
              </a:rPr>
              <a:t>Collaborative Design</a:t>
            </a:r>
            <a:endParaRPr lang="en-GB" sz="1200" b="1">
              <a:latin typeface="Tw Cen MT" charset="0"/>
              <a:cs typeface="Tw Cen MT" charset="0"/>
            </a:endParaRPr>
          </a:p>
        </p:txBody>
      </p:sp>
      <p:sp>
        <p:nvSpPr>
          <p:cNvPr id="10" name="1 CuadroTexto"/>
          <p:cNvSpPr txBox="1">
            <a:spLocks noChangeArrowheads="1"/>
          </p:cNvSpPr>
          <p:nvPr/>
        </p:nvSpPr>
        <p:spPr bwMode="auto">
          <a:xfrm>
            <a:off x="683568" y="746701"/>
            <a:ext cx="8208912" cy="954107"/>
          </a:xfrm>
          <a:prstGeom prst="rect">
            <a:avLst/>
          </a:prstGeom>
          <a:noFill/>
          <a:ln w="9525">
            <a:noFill/>
            <a:miter lim="800000"/>
            <a:headEnd/>
            <a:tailEnd/>
          </a:ln>
        </p:spPr>
        <p:txBody>
          <a:bodyPr wrap="square">
            <a:spAutoFit/>
          </a:bodyPr>
          <a:lstStyle/>
          <a:p>
            <a:r>
              <a:rPr lang="en-GB" sz="2800" dirty="0" smtClean="0">
                <a:solidFill>
                  <a:srgbClr val="000000"/>
                </a:solidFill>
              </a:rPr>
              <a:t>M2. Data driven design</a:t>
            </a:r>
          </a:p>
          <a:p>
            <a:r>
              <a:rPr lang="en-GB" sz="2800" b="1" i="1" dirty="0" smtClean="0">
                <a:solidFill>
                  <a:srgbClr val="000000"/>
                </a:solidFill>
              </a:rPr>
              <a:t>A 22. Design processes in complex systems</a:t>
            </a:r>
          </a:p>
        </p:txBody>
      </p:sp>
    </p:spTree>
    <p:extLst>
      <p:ext uri="{BB962C8B-B14F-4D97-AF65-F5344CB8AC3E}">
        <p14:creationId xmlns:p14="http://schemas.microsoft.com/office/powerpoint/2010/main" val="14126146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592237" y="1897761"/>
            <a:ext cx="8103382" cy="4519665"/>
            <a:chOff x="79304" y="1242050"/>
            <a:chExt cx="8936555" cy="4898712"/>
          </a:xfrm>
        </p:grpSpPr>
        <p:pic>
          <p:nvPicPr>
            <p:cNvPr id="11" name="Picture 2"/>
            <p:cNvPicPr>
              <a:picLocks noChangeAspect="1" noChangeArrowheads="1"/>
            </p:cNvPicPr>
            <p:nvPr/>
          </p:nvPicPr>
          <p:blipFill>
            <a:blip r:embed="rId3"/>
            <a:srcRect/>
            <a:stretch>
              <a:fillRect/>
            </a:stretch>
          </p:blipFill>
          <p:spPr bwMode="auto">
            <a:xfrm>
              <a:off x="644422" y="1340768"/>
              <a:ext cx="7928282" cy="4799994"/>
            </a:xfrm>
            <a:prstGeom prst="rect">
              <a:avLst/>
            </a:prstGeom>
            <a:noFill/>
            <a:ln w="9525">
              <a:noFill/>
              <a:miter lim="800000"/>
              <a:headEnd/>
              <a:tailEnd/>
            </a:ln>
            <a:effectLst/>
          </p:spPr>
        </p:pic>
        <p:sp>
          <p:nvSpPr>
            <p:cNvPr id="12" name="3 CuadroTexto"/>
            <p:cNvSpPr txBox="1"/>
            <p:nvPr/>
          </p:nvSpPr>
          <p:spPr>
            <a:xfrm rot="16200000">
              <a:off x="-155863" y="1477217"/>
              <a:ext cx="1035282" cy="564947"/>
            </a:xfrm>
            <a:prstGeom prst="rect">
              <a:avLst/>
            </a:prstGeom>
            <a:noFill/>
          </p:spPr>
          <p:txBody>
            <a:bodyPr wrap="none" rtlCol="0">
              <a:spAutoFit/>
            </a:bodyPr>
            <a:lstStyle/>
            <a:p>
              <a:r>
                <a:rPr lang="en-GB" sz="2800" b="1" dirty="0" smtClean="0">
                  <a:solidFill>
                    <a:schemeClr val="accent1">
                      <a:lumMod val="75000"/>
                    </a:schemeClr>
                  </a:solidFill>
                </a:rPr>
                <a:t>GDP</a:t>
              </a:r>
              <a:endParaRPr lang="en-GB" b="1" dirty="0">
                <a:solidFill>
                  <a:schemeClr val="accent1">
                    <a:lumMod val="75000"/>
                  </a:schemeClr>
                </a:solidFill>
              </a:endParaRPr>
            </a:p>
          </p:txBody>
        </p:sp>
        <p:sp>
          <p:nvSpPr>
            <p:cNvPr id="14" name="4 CuadroTexto"/>
            <p:cNvSpPr txBox="1"/>
            <p:nvPr/>
          </p:nvSpPr>
          <p:spPr>
            <a:xfrm rot="16200000">
              <a:off x="7052094" y="4137872"/>
              <a:ext cx="3350514" cy="577016"/>
            </a:xfrm>
            <a:prstGeom prst="rect">
              <a:avLst/>
            </a:prstGeom>
            <a:noFill/>
          </p:spPr>
          <p:txBody>
            <a:bodyPr wrap="none" rtlCol="0">
              <a:spAutoFit/>
            </a:bodyPr>
            <a:lstStyle/>
            <a:p>
              <a:r>
                <a:rPr lang="en-GB" sz="2800" b="1" dirty="0" smtClean="0">
                  <a:solidFill>
                    <a:srgbClr val="009242"/>
                  </a:solidFill>
                </a:rPr>
                <a:t>World Patent filling</a:t>
              </a:r>
              <a:endParaRPr lang="en-GB" b="1" dirty="0">
                <a:solidFill>
                  <a:srgbClr val="009242"/>
                </a:solidFill>
              </a:endParaRPr>
            </a:p>
          </p:txBody>
        </p:sp>
      </p:grpSp>
      <p:pic>
        <p:nvPicPr>
          <p:cNvPr id="9" name="Imagen 8" descr="UPC logo.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528" y="188640"/>
            <a:ext cx="1716462" cy="421169"/>
          </a:xfrm>
          <a:prstGeom prst="rect">
            <a:avLst/>
          </a:prstGeom>
        </p:spPr>
      </p:pic>
      <p:sp>
        <p:nvSpPr>
          <p:cNvPr id="13" name="Rectángulo 12"/>
          <p:cNvSpPr/>
          <p:nvPr/>
        </p:nvSpPr>
        <p:spPr>
          <a:xfrm>
            <a:off x="412245" y="471512"/>
            <a:ext cx="2254129" cy="307777"/>
          </a:xfrm>
          <a:prstGeom prst="rect">
            <a:avLst/>
          </a:prstGeom>
        </p:spPr>
        <p:txBody>
          <a:bodyPr wrap="square">
            <a:spAutoFit/>
          </a:bodyPr>
          <a:lstStyle/>
          <a:p>
            <a:pPr algn="ctr"/>
            <a:r>
              <a:rPr lang="en-GB" sz="1400" b="1" smtClean="0">
                <a:latin typeface="Tw Cen MT" charset="0"/>
                <a:cs typeface="Tw Cen MT" charset="0"/>
              </a:rPr>
              <a:t>Collaborative Design</a:t>
            </a:r>
            <a:endParaRPr lang="en-GB" sz="1200" b="1">
              <a:latin typeface="Tw Cen MT" charset="0"/>
              <a:cs typeface="Tw Cen MT" charset="0"/>
            </a:endParaRPr>
          </a:p>
        </p:txBody>
      </p:sp>
      <p:sp>
        <p:nvSpPr>
          <p:cNvPr id="16" name="1 CuadroTexto"/>
          <p:cNvSpPr txBox="1">
            <a:spLocks noChangeArrowheads="1"/>
          </p:cNvSpPr>
          <p:nvPr/>
        </p:nvSpPr>
        <p:spPr bwMode="auto">
          <a:xfrm>
            <a:off x="683568" y="746701"/>
            <a:ext cx="8208912" cy="954107"/>
          </a:xfrm>
          <a:prstGeom prst="rect">
            <a:avLst/>
          </a:prstGeom>
          <a:noFill/>
          <a:ln w="9525">
            <a:noFill/>
            <a:miter lim="800000"/>
            <a:headEnd/>
            <a:tailEnd/>
          </a:ln>
        </p:spPr>
        <p:txBody>
          <a:bodyPr wrap="square">
            <a:spAutoFit/>
          </a:bodyPr>
          <a:lstStyle/>
          <a:p>
            <a:r>
              <a:rPr lang="en-GB" sz="2800" smtClean="0">
                <a:solidFill>
                  <a:srgbClr val="000000"/>
                </a:solidFill>
              </a:rPr>
              <a:t>M2. Data driven design</a:t>
            </a:r>
          </a:p>
          <a:p>
            <a:r>
              <a:rPr lang="en-GB" sz="2800" b="1" i="1" smtClean="0">
                <a:solidFill>
                  <a:srgbClr val="000000"/>
                </a:solidFill>
              </a:rPr>
              <a:t>A 22. Design processes in complex systems</a:t>
            </a:r>
          </a:p>
        </p:txBody>
      </p:sp>
      <p:sp>
        <p:nvSpPr>
          <p:cNvPr id="6" name="Rectangle 3"/>
          <p:cNvSpPr>
            <a:spLocks noChangeArrowheads="1"/>
          </p:cNvSpPr>
          <p:nvPr/>
        </p:nvSpPr>
        <p:spPr bwMode="auto">
          <a:xfrm>
            <a:off x="611560" y="5229200"/>
            <a:ext cx="3275650" cy="438150"/>
          </a:xfrm>
          <a:prstGeom prst="rect">
            <a:avLst/>
          </a:prstGeom>
          <a:noFill/>
          <a:ln w="9525">
            <a:noFill/>
            <a:miter lim="800000"/>
            <a:headEnd/>
            <a:tailEnd/>
          </a:ln>
        </p:spPr>
        <p:txBody>
          <a:bodyPr anchor="ctr"/>
          <a:lstStyle/>
          <a:p>
            <a:pPr marL="7938" indent="-7938" eaLnBrk="0" hangingPunct="0">
              <a:spcBef>
                <a:spcPts val="100"/>
              </a:spcBef>
              <a:defRPr/>
            </a:pPr>
            <a:r>
              <a:rPr lang="en-GB" sz="3600" b="1" dirty="0" smtClean="0">
                <a:solidFill>
                  <a:srgbClr val="000000"/>
                </a:solidFill>
              </a:rPr>
              <a:t>Exponential K</a:t>
            </a:r>
            <a:endParaRPr lang="en-GB" sz="7200" b="1" dirty="0">
              <a:solidFill>
                <a:srgbClr val="000000"/>
              </a:solidFill>
            </a:endParaRPr>
          </a:p>
        </p:txBody>
      </p:sp>
    </p:spTree>
    <p:extLst>
      <p:ext uri="{BB962C8B-B14F-4D97-AF65-F5344CB8AC3E}">
        <p14:creationId xmlns:p14="http://schemas.microsoft.com/office/powerpoint/2010/main" val="36440898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UPC 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188640"/>
            <a:ext cx="1716462" cy="421169"/>
          </a:xfrm>
          <a:prstGeom prst="rect">
            <a:avLst/>
          </a:prstGeom>
        </p:spPr>
      </p:pic>
      <p:sp>
        <p:nvSpPr>
          <p:cNvPr id="7" name="Rectángulo 6"/>
          <p:cNvSpPr/>
          <p:nvPr/>
        </p:nvSpPr>
        <p:spPr>
          <a:xfrm>
            <a:off x="412245" y="471512"/>
            <a:ext cx="2254129" cy="307777"/>
          </a:xfrm>
          <a:prstGeom prst="rect">
            <a:avLst/>
          </a:prstGeom>
        </p:spPr>
        <p:txBody>
          <a:bodyPr wrap="square">
            <a:spAutoFit/>
          </a:bodyPr>
          <a:lstStyle/>
          <a:p>
            <a:pPr algn="ctr"/>
            <a:r>
              <a:rPr lang="en-GB" sz="1400" b="1" smtClean="0">
                <a:latin typeface="Tw Cen MT" charset="0"/>
                <a:cs typeface="Tw Cen MT" charset="0"/>
              </a:rPr>
              <a:t>Collaborative Design</a:t>
            </a:r>
            <a:endParaRPr lang="en-GB" sz="1200" b="1">
              <a:latin typeface="Tw Cen MT" charset="0"/>
              <a:cs typeface="Tw Cen MT" charset="0"/>
            </a:endParaRPr>
          </a:p>
        </p:txBody>
      </p:sp>
      <p:sp>
        <p:nvSpPr>
          <p:cNvPr id="8" name="Rectángulo 7"/>
          <p:cNvSpPr/>
          <p:nvPr/>
        </p:nvSpPr>
        <p:spPr>
          <a:xfrm>
            <a:off x="683568" y="1973590"/>
            <a:ext cx="8352928" cy="4108818"/>
          </a:xfrm>
          <a:prstGeom prst="rect">
            <a:avLst/>
          </a:prstGeom>
        </p:spPr>
        <p:txBody>
          <a:bodyPr wrap="square">
            <a:spAutoFit/>
          </a:bodyPr>
          <a:lstStyle/>
          <a:p>
            <a:pPr>
              <a:spcBef>
                <a:spcPts val="600"/>
              </a:spcBef>
            </a:pPr>
            <a:r>
              <a:rPr lang="es-ES" b="1" dirty="0" err="1" smtClean="0"/>
              <a:t>References</a:t>
            </a:r>
            <a:r>
              <a:rPr lang="es-ES" b="1" dirty="0" smtClean="0"/>
              <a:t> </a:t>
            </a:r>
          </a:p>
          <a:p>
            <a:pPr>
              <a:spcBef>
                <a:spcPts val="600"/>
              </a:spcBef>
              <a:spcAft>
                <a:spcPts val="600"/>
              </a:spcAft>
            </a:pPr>
            <a:r>
              <a:rPr lang="en-GB" dirty="0"/>
              <a:t>Learning the Building Blocks of Service Innovation from </a:t>
            </a:r>
            <a:r>
              <a:rPr lang="en-GB" dirty="0" err="1"/>
              <a:t>SMEs</a:t>
            </a:r>
            <a:r>
              <a:rPr lang="en-GB" dirty="0"/>
              <a:t>. (2015). </a:t>
            </a:r>
            <a:r>
              <a:rPr lang="en-GB" dirty="0" err="1"/>
              <a:t>Prindible</a:t>
            </a:r>
            <a:r>
              <a:rPr lang="en-GB" dirty="0"/>
              <a:t>, Matt; </a:t>
            </a:r>
            <a:r>
              <a:rPr lang="en-GB" dirty="0" err="1"/>
              <a:t>Petrick</a:t>
            </a:r>
            <a:r>
              <a:rPr lang="en-GB" dirty="0"/>
              <a:t>, Irene. Research Technology Management. V. 58 Issue 5</a:t>
            </a:r>
            <a:endParaRPr lang="ca-ES" dirty="0"/>
          </a:p>
          <a:p>
            <a:pPr>
              <a:spcBef>
                <a:spcPts val="600"/>
              </a:spcBef>
              <a:spcAft>
                <a:spcPts val="600"/>
              </a:spcAft>
            </a:pPr>
            <a:r>
              <a:rPr lang="en-GB" dirty="0" smtClean="0"/>
              <a:t>From </a:t>
            </a:r>
            <a:r>
              <a:rPr lang="en-GB" dirty="0"/>
              <a:t>Risk to Resilience: Learning to Deal With Disruption. (2015). </a:t>
            </a:r>
            <a:r>
              <a:rPr lang="en-GB" dirty="0" err="1"/>
              <a:t>Fiksel</a:t>
            </a:r>
            <a:r>
              <a:rPr lang="en-GB" dirty="0"/>
              <a:t>, Joseph et al. MIT Sloan Management Review.</a:t>
            </a:r>
            <a:endParaRPr lang="ca-ES" dirty="0"/>
          </a:p>
          <a:p>
            <a:pPr>
              <a:spcBef>
                <a:spcPts val="600"/>
              </a:spcBef>
              <a:spcAft>
                <a:spcPts val="600"/>
              </a:spcAft>
            </a:pPr>
            <a:r>
              <a:rPr lang="en-GB" dirty="0"/>
              <a:t>The evolution, challenges, and future of knowledge representation in product design systems  (2013). SK </a:t>
            </a:r>
            <a:r>
              <a:rPr lang="en-GB" dirty="0" err="1"/>
              <a:t>Chandrasegaran</a:t>
            </a:r>
            <a:r>
              <a:rPr lang="en-GB" dirty="0"/>
              <a:t> et al. Computer-aided Design.</a:t>
            </a:r>
            <a:endParaRPr lang="ca-ES" dirty="0"/>
          </a:p>
          <a:p>
            <a:pPr>
              <a:spcBef>
                <a:spcPts val="600"/>
              </a:spcBef>
              <a:spcAft>
                <a:spcPts val="600"/>
              </a:spcAft>
            </a:pPr>
            <a:r>
              <a:rPr lang="en-GB" dirty="0" smtClean="0"/>
              <a:t>Applying </a:t>
            </a:r>
            <a:r>
              <a:rPr lang="en-GB" dirty="0"/>
              <a:t>the design structure matrix to system decomposition and integration problems: a review and new directions. (2001). Browning, </a:t>
            </a:r>
            <a:r>
              <a:rPr lang="en-GB" dirty="0" err="1"/>
              <a:t>T.R</a:t>
            </a:r>
            <a:r>
              <a:rPr lang="en-GB" dirty="0"/>
              <a:t>. Engineering Management, IEEE.  </a:t>
            </a:r>
            <a:endParaRPr lang="ca-ES" dirty="0"/>
          </a:p>
          <a:p>
            <a:pPr>
              <a:spcBef>
                <a:spcPts val="600"/>
              </a:spcBef>
              <a:spcAft>
                <a:spcPts val="600"/>
              </a:spcAft>
            </a:pPr>
            <a:r>
              <a:rPr lang="en-GB" dirty="0"/>
              <a:t>The designer's role in facilitating sustainable solutions. (2008). DC Wahl, S Baxter - Design Issues. MIT Press.</a:t>
            </a:r>
            <a:endParaRPr lang="ca-ES" dirty="0"/>
          </a:p>
        </p:txBody>
      </p:sp>
      <p:sp>
        <p:nvSpPr>
          <p:cNvPr id="9" name="1 CuadroTexto"/>
          <p:cNvSpPr txBox="1">
            <a:spLocks noChangeArrowheads="1"/>
          </p:cNvSpPr>
          <p:nvPr/>
        </p:nvSpPr>
        <p:spPr bwMode="auto">
          <a:xfrm>
            <a:off x="683568" y="746701"/>
            <a:ext cx="8208912" cy="954107"/>
          </a:xfrm>
          <a:prstGeom prst="rect">
            <a:avLst/>
          </a:prstGeom>
          <a:noFill/>
          <a:ln w="9525">
            <a:noFill/>
            <a:miter lim="800000"/>
            <a:headEnd/>
            <a:tailEnd/>
          </a:ln>
        </p:spPr>
        <p:txBody>
          <a:bodyPr wrap="square">
            <a:spAutoFit/>
          </a:bodyPr>
          <a:lstStyle/>
          <a:p>
            <a:r>
              <a:rPr lang="en-GB" sz="2800" dirty="0" smtClean="0">
                <a:solidFill>
                  <a:srgbClr val="000000"/>
                </a:solidFill>
              </a:rPr>
              <a:t>M2. Data driven design</a:t>
            </a:r>
          </a:p>
          <a:p>
            <a:r>
              <a:rPr lang="en-GB" sz="2800" b="1" i="1" dirty="0" smtClean="0">
                <a:solidFill>
                  <a:srgbClr val="000000"/>
                </a:solidFill>
              </a:rPr>
              <a:t>A 22. Design processes in complex systems</a:t>
            </a:r>
          </a:p>
        </p:txBody>
      </p:sp>
    </p:spTree>
    <p:extLst>
      <p:ext uri="{BB962C8B-B14F-4D97-AF65-F5344CB8AC3E}">
        <p14:creationId xmlns:p14="http://schemas.microsoft.com/office/powerpoint/2010/main" val="10512262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CuadroTexto"/>
          <p:cNvSpPr txBox="1">
            <a:spLocks noChangeArrowheads="1"/>
          </p:cNvSpPr>
          <p:nvPr/>
        </p:nvSpPr>
        <p:spPr bwMode="auto">
          <a:xfrm>
            <a:off x="665928" y="764704"/>
            <a:ext cx="8208912" cy="1877437"/>
          </a:xfrm>
          <a:prstGeom prst="rect">
            <a:avLst/>
          </a:prstGeom>
          <a:noFill/>
          <a:ln w="9525">
            <a:noFill/>
            <a:miter lim="800000"/>
            <a:headEnd/>
            <a:tailEnd/>
          </a:ln>
        </p:spPr>
        <p:txBody>
          <a:bodyPr wrap="square">
            <a:spAutoFit/>
          </a:bodyPr>
          <a:lstStyle/>
          <a:p>
            <a:r>
              <a:rPr lang="en-GB" sz="2800" dirty="0" smtClean="0">
                <a:solidFill>
                  <a:srgbClr val="000000"/>
                </a:solidFill>
              </a:rPr>
              <a:t>M3. Collaborative </a:t>
            </a:r>
            <a:r>
              <a:rPr lang="en-GB" sz="2800" dirty="0">
                <a:solidFill>
                  <a:srgbClr val="000000"/>
                </a:solidFill>
              </a:rPr>
              <a:t>design </a:t>
            </a:r>
            <a:r>
              <a:rPr lang="en-GB" sz="2800" dirty="0" smtClean="0">
                <a:solidFill>
                  <a:srgbClr val="000000"/>
                </a:solidFill>
              </a:rPr>
              <a:t>research</a:t>
            </a:r>
            <a:endParaRPr lang="ca-ES" sz="2800" dirty="0" smtClean="0">
              <a:solidFill>
                <a:srgbClr val="000000"/>
              </a:solidFill>
            </a:endParaRPr>
          </a:p>
          <a:p>
            <a:r>
              <a:rPr lang="en-GB" sz="2800" b="1" i="1" dirty="0" smtClean="0">
                <a:solidFill>
                  <a:srgbClr val="000000"/>
                </a:solidFill>
              </a:rPr>
              <a:t>A31. Innovation</a:t>
            </a:r>
            <a:r>
              <a:rPr lang="en-GB" sz="2800" b="1" i="1" dirty="0">
                <a:solidFill>
                  <a:srgbClr val="000000"/>
                </a:solidFill>
              </a:rPr>
              <a:t>-research in collaborative </a:t>
            </a:r>
            <a:r>
              <a:rPr lang="en-GB" sz="2800" b="1" i="1" dirty="0" smtClean="0">
                <a:solidFill>
                  <a:srgbClr val="000000"/>
                </a:solidFill>
              </a:rPr>
              <a:t>design *. </a:t>
            </a:r>
            <a:endParaRPr lang="ca-ES" sz="2800" b="1" i="1" dirty="0">
              <a:solidFill>
                <a:srgbClr val="000000"/>
              </a:solidFill>
            </a:endParaRPr>
          </a:p>
          <a:p>
            <a:r>
              <a:rPr lang="en-GB" sz="2800" b="1" i="1" dirty="0" smtClean="0">
                <a:solidFill>
                  <a:srgbClr val="000000"/>
                </a:solidFill>
              </a:rPr>
              <a:t>A32. Methods </a:t>
            </a:r>
            <a:r>
              <a:rPr lang="en-GB" sz="2800" b="1" i="1" dirty="0">
                <a:solidFill>
                  <a:srgbClr val="000000"/>
                </a:solidFill>
              </a:rPr>
              <a:t>and processes of </a:t>
            </a:r>
            <a:r>
              <a:rPr lang="en-GB" sz="2800" b="1" i="1" dirty="0" smtClean="0">
                <a:solidFill>
                  <a:srgbClr val="000000"/>
                </a:solidFill>
              </a:rPr>
              <a:t>CD research</a:t>
            </a:r>
            <a:r>
              <a:rPr lang="en-GB" sz="2800" b="1" i="1" dirty="0">
                <a:solidFill>
                  <a:srgbClr val="000000"/>
                </a:solidFill>
              </a:rPr>
              <a:t>. </a:t>
            </a:r>
            <a:endParaRPr lang="ca-ES" sz="2800" b="1" i="1" dirty="0">
              <a:solidFill>
                <a:srgbClr val="000000"/>
              </a:solidFill>
            </a:endParaRPr>
          </a:p>
          <a:p>
            <a:r>
              <a:rPr lang="en-GB" sz="3200" dirty="0">
                <a:solidFill>
                  <a:srgbClr val="000000"/>
                </a:solidFill>
              </a:rPr>
              <a:t> </a:t>
            </a:r>
            <a:endParaRPr lang="ca-ES" sz="3200" dirty="0">
              <a:solidFill>
                <a:srgbClr val="000000"/>
              </a:solidFill>
            </a:endParaRPr>
          </a:p>
        </p:txBody>
      </p:sp>
      <p:pic>
        <p:nvPicPr>
          <p:cNvPr id="6" name="Imagen 5" descr="UPC 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188640"/>
            <a:ext cx="1716462" cy="421169"/>
          </a:xfrm>
          <a:prstGeom prst="rect">
            <a:avLst/>
          </a:prstGeom>
        </p:spPr>
      </p:pic>
      <p:sp>
        <p:nvSpPr>
          <p:cNvPr id="7" name="Rectángulo 6"/>
          <p:cNvSpPr/>
          <p:nvPr/>
        </p:nvSpPr>
        <p:spPr>
          <a:xfrm>
            <a:off x="412245" y="471512"/>
            <a:ext cx="2254129" cy="307777"/>
          </a:xfrm>
          <a:prstGeom prst="rect">
            <a:avLst/>
          </a:prstGeom>
        </p:spPr>
        <p:txBody>
          <a:bodyPr wrap="square">
            <a:spAutoFit/>
          </a:bodyPr>
          <a:lstStyle/>
          <a:p>
            <a:pPr algn="ctr"/>
            <a:r>
              <a:rPr lang="en-GB" sz="1400" b="1" smtClean="0">
                <a:latin typeface="Tw Cen MT" charset="0"/>
                <a:cs typeface="Tw Cen MT" charset="0"/>
              </a:rPr>
              <a:t>Collaborative Design</a:t>
            </a:r>
            <a:endParaRPr lang="en-GB" sz="1200" b="1">
              <a:latin typeface="Tw Cen MT" charset="0"/>
              <a:cs typeface="Tw Cen MT" charset="0"/>
            </a:endParaRPr>
          </a:p>
        </p:txBody>
      </p:sp>
      <p:sp>
        <p:nvSpPr>
          <p:cNvPr id="2" name="Rectángulo 1"/>
          <p:cNvSpPr/>
          <p:nvPr/>
        </p:nvSpPr>
        <p:spPr>
          <a:xfrm>
            <a:off x="665712" y="2492896"/>
            <a:ext cx="7722712" cy="1815882"/>
          </a:xfrm>
          <a:prstGeom prst="rect">
            <a:avLst/>
          </a:prstGeom>
        </p:spPr>
        <p:txBody>
          <a:bodyPr wrap="square">
            <a:spAutoFit/>
          </a:bodyPr>
          <a:lstStyle/>
          <a:p>
            <a:r>
              <a:rPr lang="en-GB" sz="2800" dirty="0"/>
              <a:t>Critical revision of theoretical models in collaborative design and innovation</a:t>
            </a:r>
            <a:r>
              <a:rPr lang="en-GB" sz="2800" dirty="0" smtClean="0"/>
              <a:t>.</a:t>
            </a:r>
          </a:p>
          <a:p>
            <a:pPr marL="457200" indent="-457200">
              <a:buFontTx/>
              <a:buChar char="-"/>
            </a:pPr>
            <a:r>
              <a:rPr lang="en-GB" sz="2800" dirty="0" smtClean="0"/>
              <a:t>Design knowledge production</a:t>
            </a:r>
          </a:p>
          <a:p>
            <a:pPr marL="457200" indent="-457200">
              <a:buFontTx/>
              <a:buChar char="-"/>
            </a:pPr>
            <a:r>
              <a:rPr lang="en-GB" sz="2800" dirty="0" smtClean="0"/>
              <a:t>Design driven research-innovation</a:t>
            </a:r>
          </a:p>
        </p:txBody>
      </p:sp>
    </p:spTree>
    <p:extLst>
      <p:ext uri="{BB962C8B-B14F-4D97-AF65-F5344CB8AC3E}">
        <p14:creationId xmlns:p14="http://schemas.microsoft.com/office/powerpoint/2010/main" val="21368290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descr="UPC 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188640"/>
            <a:ext cx="1716462" cy="421169"/>
          </a:xfrm>
          <a:prstGeom prst="rect">
            <a:avLst/>
          </a:prstGeom>
        </p:spPr>
      </p:pic>
      <p:sp>
        <p:nvSpPr>
          <p:cNvPr id="12" name="Rectángulo 11"/>
          <p:cNvSpPr/>
          <p:nvPr/>
        </p:nvSpPr>
        <p:spPr>
          <a:xfrm>
            <a:off x="412245" y="471512"/>
            <a:ext cx="2254129" cy="307777"/>
          </a:xfrm>
          <a:prstGeom prst="rect">
            <a:avLst/>
          </a:prstGeom>
        </p:spPr>
        <p:txBody>
          <a:bodyPr wrap="square">
            <a:spAutoFit/>
          </a:bodyPr>
          <a:lstStyle/>
          <a:p>
            <a:pPr algn="ctr"/>
            <a:r>
              <a:rPr lang="en-GB" sz="1400" b="1" smtClean="0">
                <a:latin typeface="Tw Cen MT" charset="0"/>
                <a:cs typeface="Tw Cen MT" charset="0"/>
              </a:rPr>
              <a:t>Collaborative Design</a:t>
            </a:r>
            <a:endParaRPr lang="en-GB" sz="1200" b="1">
              <a:latin typeface="Tw Cen MT" charset="0"/>
              <a:cs typeface="Tw Cen MT" charset="0"/>
            </a:endParaRPr>
          </a:p>
        </p:txBody>
      </p:sp>
      <p:sp>
        <p:nvSpPr>
          <p:cNvPr id="14" name="5 Rectángulo"/>
          <p:cNvSpPr>
            <a:spLocks noChangeArrowheads="1"/>
          </p:cNvSpPr>
          <p:nvPr/>
        </p:nvSpPr>
        <p:spPr bwMode="auto">
          <a:xfrm>
            <a:off x="1720971" y="6002124"/>
            <a:ext cx="7315525" cy="523220"/>
          </a:xfrm>
          <a:prstGeom prst="rect">
            <a:avLst/>
          </a:prstGeom>
          <a:noFill/>
          <a:ln w="9525">
            <a:noFill/>
            <a:miter lim="800000"/>
            <a:headEnd/>
            <a:tailEnd/>
          </a:ln>
        </p:spPr>
        <p:txBody>
          <a:bodyPr wrap="square">
            <a:spAutoFit/>
          </a:bodyPr>
          <a:lstStyle/>
          <a:p>
            <a:pPr algn="ctr">
              <a:defRPr/>
            </a:pPr>
            <a:r>
              <a:rPr lang="en-GB" sz="2800" b="1" dirty="0" smtClean="0">
                <a:solidFill>
                  <a:srgbClr val="000000"/>
                </a:solidFill>
                <a:latin typeface="+mn-lt"/>
                <a:ea typeface="MS PGothic" pitchFamily="34" charset="-128"/>
                <a:cs typeface="+mn-cs"/>
              </a:rPr>
              <a:t>“Design driven innovation” driving forces</a:t>
            </a:r>
            <a:endParaRPr lang="en-GB" sz="2800" b="1" dirty="0">
              <a:solidFill>
                <a:srgbClr val="000000"/>
              </a:solidFill>
              <a:latin typeface="+mn-lt"/>
              <a:ea typeface="MS PGothic" pitchFamily="34" charset="-128"/>
              <a:cs typeface="+mn-cs"/>
            </a:endParaRPr>
          </a:p>
        </p:txBody>
      </p:sp>
      <p:grpSp>
        <p:nvGrpSpPr>
          <p:cNvPr id="17" name="Agrupar 16"/>
          <p:cNvGrpSpPr/>
          <p:nvPr/>
        </p:nvGrpSpPr>
        <p:grpSpPr>
          <a:xfrm>
            <a:off x="817824" y="2636911"/>
            <a:ext cx="7858632" cy="3312368"/>
            <a:chOff x="304096" y="1638682"/>
            <a:chExt cx="7428188" cy="3377316"/>
          </a:xfrm>
        </p:grpSpPr>
        <p:sp>
          <p:nvSpPr>
            <p:cNvPr id="18" name="13 Elipse"/>
            <p:cNvSpPr/>
            <p:nvPr/>
          </p:nvSpPr>
          <p:spPr>
            <a:xfrm>
              <a:off x="304096" y="2697421"/>
              <a:ext cx="5045954" cy="2318577"/>
            </a:xfrm>
            <a:prstGeom prst="ellipse">
              <a:avLst/>
            </a:prstGeom>
            <a:solidFill>
              <a:srgbClr val="008000">
                <a:alpha val="90000"/>
              </a:srgbClr>
            </a:solidFill>
            <a:ln>
              <a:noFill/>
            </a:ln>
            <a:effectLst/>
          </p:spPr>
          <p:style>
            <a:lnRef idx="1">
              <a:schemeClr val="accent6"/>
            </a:lnRef>
            <a:fillRef idx="3">
              <a:schemeClr val="accent6"/>
            </a:fillRef>
            <a:effectRef idx="2">
              <a:schemeClr val="accent6"/>
            </a:effectRef>
            <a:fontRef idx="minor">
              <a:schemeClr val="lt1"/>
            </a:fontRef>
          </p:style>
          <p:txBody>
            <a:bodyPr lIns="0" tIns="12700" rIns="25400" bIns="25400" anchor="ctr"/>
            <a:lstStyle/>
            <a:p>
              <a:pPr algn="ctr">
                <a:defRPr/>
              </a:pPr>
              <a:endParaRPr lang="en-GB" sz="3200" b="1" dirty="0" smtClean="0">
                <a:solidFill>
                  <a:schemeClr val="bg1"/>
                </a:solidFill>
              </a:endParaRPr>
            </a:p>
            <a:p>
              <a:pPr algn="ctr">
                <a:defRPr/>
              </a:pPr>
              <a:r>
                <a:rPr lang="en-GB" sz="3200" b="1" dirty="0" smtClean="0">
                  <a:solidFill>
                    <a:schemeClr val="bg1"/>
                  </a:solidFill>
                </a:rPr>
                <a:t>Integrated services </a:t>
              </a:r>
              <a:r>
                <a:rPr lang="en-GB" sz="3200" b="1" dirty="0">
                  <a:solidFill>
                    <a:schemeClr val="bg1"/>
                  </a:solidFill>
                </a:rPr>
                <a:t>&amp; business </a:t>
              </a:r>
              <a:r>
                <a:rPr lang="en-GB" sz="3200" b="1" dirty="0" smtClean="0">
                  <a:solidFill>
                    <a:schemeClr val="bg1"/>
                  </a:solidFill>
                </a:rPr>
                <a:t>models</a:t>
              </a:r>
            </a:p>
          </p:txBody>
        </p:sp>
        <p:sp>
          <p:nvSpPr>
            <p:cNvPr id="19" name="11 Elipse"/>
            <p:cNvSpPr/>
            <p:nvPr/>
          </p:nvSpPr>
          <p:spPr>
            <a:xfrm>
              <a:off x="2329431" y="1638682"/>
              <a:ext cx="3429000" cy="1989221"/>
            </a:xfrm>
            <a:prstGeom prst="ellipse">
              <a:avLst/>
            </a:prstGeom>
            <a:solidFill>
              <a:srgbClr val="FF0000">
                <a:alpha val="73000"/>
              </a:srgbClr>
            </a:solidFill>
            <a:ln>
              <a:noFill/>
            </a:ln>
            <a:effectLst/>
          </p:spPr>
          <p:style>
            <a:lnRef idx="1">
              <a:schemeClr val="accent6"/>
            </a:lnRef>
            <a:fillRef idx="3">
              <a:schemeClr val="accent6"/>
            </a:fillRef>
            <a:effectRef idx="2">
              <a:schemeClr val="accent6"/>
            </a:effectRef>
            <a:fontRef idx="minor">
              <a:schemeClr val="lt1"/>
            </a:fontRef>
          </p:style>
          <p:txBody>
            <a:bodyPr lIns="0" tIns="12700" rIns="25400" bIns="25400" anchor="ctr"/>
            <a:lstStyle/>
            <a:p>
              <a:pPr algn="ctr">
                <a:defRPr/>
              </a:pPr>
              <a:r>
                <a:rPr lang="en-GB" sz="3200" b="1" dirty="0" smtClean="0">
                  <a:solidFill>
                    <a:schemeClr val="bg1"/>
                  </a:solidFill>
                </a:rPr>
                <a:t>Technology</a:t>
              </a:r>
            </a:p>
            <a:p>
              <a:pPr algn="ctr">
                <a:defRPr/>
              </a:pPr>
              <a:r>
                <a:rPr lang="en-GB" sz="3200" b="1" dirty="0" smtClean="0">
                  <a:solidFill>
                    <a:schemeClr val="bg1"/>
                  </a:solidFill>
                </a:rPr>
                <a:t>&amp; science</a:t>
              </a:r>
            </a:p>
            <a:p>
              <a:pPr algn="ctr">
                <a:defRPr/>
              </a:pPr>
              <a:endParaRPr lang="en-GB" sz="3200" b="1" dirty="0">
                <a:solidFill>
                  <a:schemeClr val="bg1"/>
                </a:solidFill>
              </a:endParaRPr>
            </a:p>
          </p:txBody>
        </p:sp>
        <p:sp>
          <p:nvSpPr>
            <p:cNvPr id="20" name="12 Elipse"/>
            <p:cNvSpPr/>
            <p:nvPr/>
          </p:nvSpPr>
          <p:spPr>
            <a:xfrm>
              <a:off x="4805537" y="2568908"/>
              <a:ext cx="2926747" cy="1859732"/>
            </a:xfrm>
            <a:prstGeom prst="ellipse">
              <a:avLst/>
            </a:prstGeom>
            <a:solidFill>
              <a:srgbClr val="0000FF">
                <a:alpha val="66000"/>
              </a:srgbClr>
            </a:solidFill>
            <a:ln>
              <a:noFill/>
            </a:ln>
            <a:effectLst/>
          </p:spPr>
          <p:style>
            <a:lnRef idx="1">
              <a:schemeClr val="accent6"/>
            </a:lnRef>
            <a:fillRef idx="3">
              <a:schemeClr val="accent6"/>
            </a:fillRef>
            <a:effectRef idx="2">
              <a:schemeClr val="accent6"/>
            </a:effectRef>
            <a:fontRef idx="minor">
              <a:schemeClr val="lt1"/>
            </a:fontRef>
          </p:style>
          <p:txBody>
            <a:bodyPr lIns="0" tIns="12700" rIns="25400" bIns="25400" anchor="ctr"/>
            <a:lstStyle/>
            <a:p>
              <a:pPr algn="ctr">
                <a:defRPr/>
              </a:pPr>
              <a:r>
                <a:rPr lang="en-GB" sz="3200" b="1" dirty="0" smtClean="0">
                  <a:solidFill>
                    <a:schemeClr val="bg1"/>
                  </a:solidFill>
                </a:rPr>
                <a:t>People</a:t>
              </a:r>
            </a:p>
            <a:p>
              <a:pPr algn="ctr">
                <a:defRPr/>
              </a:pPr>
              <a:r>
                <a:rPr lang="en-GB" sz="3200" b="1" dirty="0" smtClean="0">
                  <a:solidFill>
                    <a:schemeClr val="bg1"/>
                  </a:solidFill>
                </a:rPr>
                <a:t>&amp; Society </a:t>
              </a:r>
            </a:p>
          </p:txBody>
        </p:sp>
      </p:grpSp>
      <p:sp>
        <p:nvSpPr>
          <p:cNvPr id="22" name="1 CuadroTexto"/>
          <p:cNvSpPr txBox="1">
            <a:spLocks noChangeArrowheads="1"/>
          </p:cNvSpPr>
          <p:nvPr/>
        </p:nvSpPr>
        <p:spPr bwMode="auto">
          <a:xfrm>
            <a:off x="665928" y="764704"/>
            <a:ext cx="8208912" cy="1877437"/>
          </a:xfrm>
          <a:prstGeom prst="rect">
            <a:avLst/>
          </a:prstGeom>
          <a:noFill/>
          <a:ln w="9525">
            <a:noFill/>
            <a:miter lim="800000"/>
            <a:headEnd/>
            <a:tailEnd/>
          </a:ln>
        </p:spPr>
        <p:txBody>
          <a:bodyPr wrap="square">
            <a:spAutoFit/>
          </a:bodyPr>
          <a:lstStyle/>
          <a:p>
            <a:r>
              <a:rPr lang="en-GB" sz="2800" dirty="0" smtClean="0">
                <a:solidFill>
                  <a:srgbClr val="000000"/>
                </a:solidFill>
              </a:rPr>
              <a:t>M3. Collaborative </a:t>
            </a:r>
            <a:r>
              <a:rPr lang="en-GB" sz="2800" dirty="0">
                <a:solidFill>
                  <a:srgbClr val="000000"/>
                </a:solidFill>
              </a:rPr>
              <a:t>design </a:t>
            </a:r>
            <a:r>
              <a:rPr lang="en-GB" sz="2800" dirty="0" smtClean="0">
                <a:solidFill>
                  <a:srgbClr val="000000"/>
                </a:solidFill>
              </a:rPr>
              <a:t>research</a:t>
            </a:r>
            <a:endParaRPr lang="ca-ES" sz="2800" dirty="0" smtClean="0">
              <a:solidFill>
                <a:srgbClr val="000000"/>
              </a:solidFill>
            </a:endParaRPr>
          </a:p>
          <a:p>
            <a:r>
              <a:rPr lang="en-GB" sz="2800" b="1" i="1" dirty="0" smtClean="0">
                <a:solidFill>
                  <a:srgbClr val="000000"/>
                </a:solidFill>
              </a:rPr>
              <a:t>A31. Innovation</a:t>
            </a:r>
            <a:r>
              <a:rPr lang="en-GB" sz="2800" b="1" i="1" dirty="0">
                <a:solidFill>
                  <a:srgbClr val="000000"/>
                </a:solidFill>
              </a:rPr>
              <a:t>-research in collaborative </a:t>
            </a:r>
            <a:r>
              <a:rPr lang="en-GB" sz="2800" b="1" i="1" dirty="0" smtClean="0">
                <a:solidFill>
                  <a:srgbClr val="000000"/>
                </a:solidFill>
              </a:rPr>
              <a:t>design *. </a:t>
            </a:r>
            <a:endParaRPr lang="ca-ES" sz="2800" b="1" i="1" dirty="0">
              <a:solidFill>
                <a:srgbClr val="000000"/>
              </a:solidFill>
            </a:endParaRPr>
          </a:p>
          <a:p>
            <a:r>
              <a:rPr lang="en-GB" sz="2800" b="1" i="1" dirty="0" smtClean="0">
                <a:solidFill>
                  <a:srgbClr val="000000"/>
                </a:solidFill>
              </a:rPr>
              <a:t>A32. Methods </a:t>
            </a:r>
            <a:r>
              <a:rPr lang="en-GB" sz="2800" b="1" i="1" dirty="0">
                <a:solidFill>
                  <a:srgbClr val="000000"/>
                </a:solidFill>
              </a:rPr>
              <a:t>and processes of </a:t>
            </a:r>
            <a:r>
              <a:rPr lang="en-GB" sz="2800" b="1" i="1" dirty="0" smtClean="0">
                <a:solidFill>
                  <a:srgbClr val="000000"/>
                </a:solidFill>
              </a:rPr>
              <a:t>CD research</a:t>
            </a:r>
            <a:r>
              <a:rPr lang="en-GB" sz="2800" b="1" i="1" dirty="0">
                <a:solidFill>
                  <a:srgbClr val="000000"/>
                </a:solidFill>
              </a:rPr>
              <a:t>. </a:t>
            </a:r>
            <a:endParaRPr lang="ca-ES" sz="2800" b="1" i="1" dirty="0">
              <a:solidFill>
                <a:srgbClr val="000000"/>
              </a:solidFill>
            </a:endParaRPr>
          </a:p>
          <a:p>
            <a:r>
              <a:rPr lang="en-GB" sz="3200" dirty="0">
                <a:solidFill>
                  <a:srgbClr val="000000"/>
                </a:solidFill>
              </a:rPr>
              <a:t> </a:t>
            </a:r>
            <a:endParaRPr lang="ca-ES" sz="3200" dirty="0">
              <a:solidFill>
                <a:srgbClr val="000000"/>
              </a:solidFill>
            </a:endParaRPr>
          </a:p>
        </p:txBody>
      </p:sp>
    </p:spTree>
    <p:extLst>
      <p:ext uri="{BB962C8B-B14F-4D97-AF65-F5344CB8AC3E}">
        <p14:creationId xmlns:p14="http://schemas.microsoft.com/office/powerpoint/2010/main" val="24980987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683568" y="2434823"/>
            <a:ext cx="8064896" cy="3200877"/>
          </a:xfrm>
          <a:prstGeom prst="rect">
            <a:avLst/>
          </a:prstGeom>
        </p:spPr>
        <p:txBody>
          <a:bodyPr wrap="square">
            <a:spAutoFit/>
          </a:bodyPr>
          <a:lstStyle/>
          <a:p>
            <a:pPr>
              <a:spcBef>
                <a:spcPts val="600"/>
              </a:spcBef>
              <a:spcAft>
                <a:spcPts val="600"/>
              </a:spcAft>
            </a:pPr>
            <a:r>
              <a:rPr lang="es-ES" b="1" dirty="0" err="1" smtClean="0"/>
              <a:t>References</a:t>
            </a:r>
            <a:r>
              <a:rPr lang="es-ES" b="1" dirty="0" smtClean="0"/>
              <a:t> </a:t>
            </a:r>
            <a:endParaRPr lang="en-GB" dirty="0"/>
          </a:p>
          <a:p>
            <a:pPr>
              <a:spcBef>
                <a:spcPts val="600"/>
              </a:spcBef>
              <a:spcAft>
                <a:spcPts val="600"/>
              </a:spcAft>
            </a:pPr>
            <a:r>
              <a:rPr lang="en-GB" dirty="0" smtClean="0"/>
              <a:t>World </a:t>
            </a:r>
            <a:r>
              <a:rPr lang="en-GB" dirty="0"/>
              <a:t>Class Learners: Educating Creative and Entrepreneurial Students. (2012). Yong Zhao. </a:t>
            </a:r>
            <a:r>
              <a:rPr lang="en-GB" dirty="0" err="1"/>
              <a:t>NAESP</a:t>
            </a:r>
            <a:r>
              <a:rPr lang="en-GB" dirty="0"/>
              <a:t> &amp; Corwin.</a:t>
            </a:r>
            <a:endParaRPr lang="ca-ES" dirty="0"/>
          </a:p>
          <a:p>
            <a:pPr>
              <a:spcBef>
                <a:spcPts val="600"/>
              </a:spcBef>
              <a:spcAft>
                <a:spcPts val="600"/>
              </a:spcAft>
            </a:pPr>
            <a:r>
              <a:rPr lang="en-GB" dirty="0" smtClean="0"/>
              <a:t>Design </a:t>
            </a:r>
            <a:r>
              <a:rPr lang="en-GB" dirty="0"/>
              <a:t>Science Research Methods and Patterns: Innovating Information and information technology. (2015). Vijay K. </a:t>
            </a:r>
            <a:r>
              <a:rPr lang="en-GB" dirty="0" err="1"/>
              <a:t>Vaishnavi,William</a:t>
            </a:r>
            <a:r>
              <a:rPr lang="en-GB" dirty="0"/>
              <a:t> </a:t>
            </a:r>
            <a:r>
              <a:rPr lang="en-GB" dirty="0" err="1"/>
              <a:t>Kuechler</a:t>
            </a:r>
            <a:r>
              <a:rPr lang="en-GB" dirty="0"/>
              <a:t>. CRC Press.</a:t>
            </a:r>
            <a:endParaRPr lang="ca-ES" dirty="0"/>
          </a:p>
          <a:p>
            <a:pPr>
              <a:spcBef>
                <a:spcPts val="600"/>
              </a:spcBef>
              <a:spcAft>
                <a:spcPts val="600"/>
              </a:spcAft>
            </a:pPr>
            <a:r>
              <a:rPr lang="en-GB" dirty="0"/>
              <a:t>Assessing methods for effect-driven design: Evaluation of a social design method. (2016). </a:t>
            </a:r>
            <a:r>
              <a:rPr lang="en-GB" dirty="0" err="1"/>
              <a:t>Nynke</a:t>
            </a:r>
            <a:r>
              <a:rPr lang="en-GB" dirty="0"/>
              <a:t> Tromp, Paul </a:t>
            </a:r>
            <a:r>
              <a:rPr lang="en-GB" dirty="0" err="1"/>
              <a:t>Hekkert</a:t>
            </a:r>
            <a:r>
              <a:rPr lang="en-GB" dirty="0"/>
              <a:t>. Design Studies V. 43</a:t>
            </a:r>
            <a:r>
              <a:rPr lang="en-GB" dirty="0" smtClean="0"/>
              <a:t>.</a:t>
            </a:r>
          </a:p>
          <a:p>
            <a:pPr>
              <a:spcBef>
                <a:spcPts val="600"/>
              </a:spcBef>
              <a:spcAft>
                <a:spcPts val="600"/>
              </a:spcAft>
            </a:pPr>
            <a:r>
              <a:rPr lang="en-GB" dirty="0"/>
              <a:t>Collaborative Innovation with Customers: A Review of the Literature and Suggestions for Future Research (2011). Charles R. et al. International Journal of </a:t>
            </a:r>
            <a:r>
              <a:rPr lang="en-GB" dirty="0" smtClean="0"/>
              <a:t>Management.</a:t>
            </a:r>
            <a:endParaRPr lang="ca-ES" dirty="0"/>
          </a:p>
        </p:txBody>
      </p:sp>
      <p:pic>
        <p:nvPicPr>
          <p:cNvPr id="7" name="Imagen 6" descr="UPC 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188640"/>
            <a:ext cx="1716462" cy="421169"/>
          </a:xfrm>
          <a:prstGeom prst="rect">
            <a:avLst/>
          </a:prstGeom>
        </p:spPr>
      </p:pic>
      <p:sp>
        <p:nvSpPr>
          <p:cNvPr id="8" name="Rectángulo 7"/>
          <p:cNvSpPr/>
          <p:nvPr/>
        </p:nvSpPr>
        <p:spPr>
          <a:xfrm>
            <a:off x="412245" y="471512"/>
            <a:ext cx="2254129" cy="307777"/>
          </a:xfrm>
          <a:prstGeom prst="rect">
            <a:avLst/>
          </a:prstGeom>
        </p:spPr>
        <p:txBody>
          <a:bodyPr wrap="square">
            <a:spAutoFit/>
          </a:bodyPr>
          <a:lstStyle/>
          <a:p>
            <a:pPr algn="ctr"/>
            <a:r>
              <a:rPr lang="en-GB" sz="1400" b="1" smtClean="0">
                <a:latin typeface="Tw Cen MT" charset="0"/>
                <a:cs typeface="Tw Cen MT" charset="0"/>
              </a:rPr>
              <a:t>Collaborative Design</a:t>
            </a:r>
            <a:endParaRPr lang="en-GB" sz="1200" b="1">
              <a:latin typeface="Tw Cen MT" charset="0"/>
              <a:cs typeface="Tw Cen MT" charset="0"/>
            </a:endParaRPr>
          </a:p>
        </p:txBody>
      </p:sp>
      <p:sp>
        <p:nvSpPr>
          <p:cNvPr id="9" name="1 CuadroTexto"/>
          <p:cNvSpPr txBox="1">
            <a:spLocks noChangeArrowheads="1"/>
          </p:cNvSpPr>
          <p:nvPr/>
        </p:nvSpPr>
        <p:spPr bwMode="auto">
          <a:xfrm>
            <a:off x="665928" y="764704"/>
            <a:ext cx="8208912" cy="1877437"/>
          </a:xfrm>
          <a:prstGeom prst="rect">
            <a:avLst/>
          </a:prstGeom>
          <a:noFill/>
          <a:ln w="9525">
            <a:noFill/>
            <a:miter lim="800000"/>
            <a:headEnd/>
            <a:tailEnd/>
          </a:ln>
        </p:spPr>
        <p:txBody>
          <a:bodyPr wrap="square">
            <a:spAutoFit/>
          </a:bodyPr>
          <a:lstStyle/>
          <a:p>
            <a:r>
              <a:rPr lang="en-GB" sz="2800" dirty="0" smtClean="0">
                <a:solidFill>
                  <a:srgbClr val="000000"/>
                </a:solidFill>
              </a:rPr>
              <a:t>M3. Collaborative </a:t>
            </a:r>
            <a:r>
              <a:rPr lang="en-GB" sz="2800" dirty="0">
                <a:solidFill>
                  <a:srgbClr val="000000"/>
                </a:solidFill>
              </a:rPr>
              <a:t>design </a:t>
            </a:r>
            <a:r>
              <a:rPr lang="en-GB" sz="2800" dirty="0" smtClean="0">
                <a:solidFill>
                  <a:srgbClr val="000000"/>
                </a:solidFill>
              </a:rPr>
              <a:t>research</a:t>
            </a:r>
            <a:endParaRPr lang="ca-ES" sz="2800" dirty="0" smtClean="0">
              <a:solidFill>
                <a:srgbClr val="000000"/>
              </a:solidFill>
            </a:endParaRPr>
          </a:p>
          <a:p>
            <a:r>
              <a:rPr lang="en-GB" sz="2800" b="1" i="1" dirty="0" smtClean="0">
                <a:solidFill>
                  <a:srgbClr val="000000"/>
                </a:solidFill>
              </a:rPr>
              <a:t>A31. Innovation</a:t>
            </a:r>
            <a:r>
              <a:rPr lang="en-GB" sz="2800" b="1" i="1" dirty="0">
                <a:solidFill>
                  <a:srgbClr val="000000"/>
                </a:solidFill>
              </a:rPr>
              <a:t>-research in collaborative </a:t>
            </a:r>
            <a:r>
              <a:rPr lang="en-GB" sz="2800" b="1" i="1" dirty="0" smtClean="0">
                <a:solidFill>
                  <a:srgbClr val="000000"/>
                </a:solidFill>
              </a:rPr>
              <a:t>design *. </a:t>
            </a:r>
            <a:endParaRPr lang="ca-ES" sz="2800" b="1" i="1" dirty="0">
              <a:solidFill>
                <a:srgbClr val="000000"/>
              </a:solidFill>
            </a:endParaRPr>
          </a:p>
          <a:p>
            <a:r>
              <a:rPr lang="en-GB" sz="2800" b="1" i="1" dirty="0" smtClean="0">
                <a:solidFill>
                  <a:srgbClr val="000000"/>
                </a:solidFill>
              </a:rPr>
              <a:t>A32. Methods </a:t>
            </a:r>
            <a:r>
              <a:rPr lang="en-GB" sz="2800" b="1" i="1" dirty="0">
                <a:solidFill>
                  <a:srgbClr val="000000"/>
                </a:solidFill>
              </a:rPr>
              <a:t>and processes of </a:t>
            </a:r>
            <a:r>
              <a:rPr lang="en-GB" sz="2800" b="1" i="1" dirty="0" smtClean="0">
                <a:solidFill>
                  <a:srgbClr val="000000"/>
                </a:solidFill>
              </a:rPr>
              <a:t>CD research</a:t>
            </a:r>
            <a:r>
              <a:rPr lang="en-GB" sz="2800" b="1" i="1" dirty="0">
                <a:solidFill>
                  <a:srgbClr val="000000"/>
                </a:solidFill>
              </a:rPr>
              <a:t>. </a:t>
            </a:r>
            <a:endParaRPr lang="ca-ES" sz="2800" b="1" i="1" dirty="0">
              <a:solidFill>
                <a:srgbClr val="000000"/>
              </a:solidFill>
            </a:endParaRPr>
          </a:p>
          <a:p>
            <a:r>
              <a:rPr lang="en-GB" sz="3200" dirty="0">
                <a:solidFill>
                  <a:srgbClr val="000000"/>
                </a:solidFill>
              </a:rPr>
              <a:t> </a:t>
            </a:r>
            <a:endParaRPr lang="ca-ES" sz="3200" dirty="0">
              <a:solidFill>
                <a:srgbClr val="000000"/>
              </a:solidFill>
            </a:endParaRPr>
          </a:p>
        </p:txBody>
      </p:sp>
    </p:spTree>
    <p:extLst>
      <p:ext uri="{BB962C8B-B14F-4D97-AF65-F5344CB8AC3E}">
        <p14:creationId xmlns:p14="http://schemas.microsoft.com/office/powerpoint/2010/main" val="12243467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p:cNvGraphicFramePr/>
          <p:nvPr>
            <p:extLst>
              <p:ext uri="{D42A27DB-BD31-4B8C-83A1-F6EECF244321}">
                <p14:modId xmlns:p14="http://schemas.microsoft.com/office/powerpoint/2010/main" val="3396866841"/>
              </p:ext>
            </p:extLst>
          </p:nvPr>
        </p:nvGraphicFramePr>
        <p:xfrm>
          <a:off x="755576" y="2060848"/>
          <a:ext cx="7704856" cy="4248472"/>
        </p:xfrm>
        <a:graphic>
          <a:graphicData uri="http://schemas.openxmlformats.org/drawingml/2006/chart">
            <c:chart xmlns:c="http://schemas.openxmlformats.org/drawingml/2006/chart" xmlns:r="http://schemas.openxmlformats.org/officeDocument/2006/relationships" r:id="rId2"/>
          </a:graphicData>
        </a:graphic>
      </p:graphicFrame>
      <p:sp>
        <p:nvSpPr>
          <p:cNvPr id="3" name="1 CuadroTexto"/>
          <p:cNvSpPr txBox="1">
            <a:spLocks noChangeArrowheads="1"/>
          </p:cNvSpPr>
          <p:nvPr/>
        </p:nvSpPr>
        <p:spPr bwMode="auto">
          <a:xfrm>
            <a:off x="665928" y="764704"/>
            <a:ext cx="8208912" cy="1446550"/>
          </a:xfrm>
          <a:prstGeom prst="rect">
            <a:avLst/>
          </a:prstGeom>
          <a:noFill/>
          <a:ln w="9525">
            <a:noFill/>
            <a:miter lim="800000"/>
            <a:headEnd/>
            <a:tailEnd/>
          </a:ln>
        </p:spPr>
        <p:txBody>
          <a:bodyPr wrap="square">
            <a:spAutoFit/>
          </a:bodyPr>
          <a:lstStyle/>
          <a:p>
            <a:r>
              <a:rPr lang="en-GB" sz="2800" dirty="0" smtClean="0">
                <a:solidFill>
                  <a:srgbClr val="000000"/>
                </a:solidFill>
              </a:rPr>
              <a:t>Environment</a:t>
            </a:r>
          </a:p>
          <a:p>
            <a:r>
              <a:rPr lang="en-GB" sz="2800" b="1" i="1" dirty="0" smtClean="0">
                <a:solidFill>
                  <a:srgbClr val="000000"/>
                </a:solidFill>
              </a:rPr>
              <a:t>Demand of design professionals</a:t>
            </a:r>
          </a:p>
          <a:p>
            <a:r>
              <a:rPr lang="en-GB" sz="3200" dirty="0" smtClean="0">
                <a:solidFill>
                  <a:srgbClr val="000000"/>
                </a:solidFill>
              </a:rPr>
              <a:t> </a:t>
            </a:r>
            <a:endParaRPr lang="en-GB" sz="3200" dirty="0">
              <a:solidFill>
                <a:srgbClr val="000000"/>
              </a:solidFill>
            </a:endParaRPr>
          </a:p>
        </p:txBody>
      </p:sp>
      <p:pic>
        <p:nvPicPr>
          <p:cNvPr id="4" name="Imagen 3" descr="UPC 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188640"/>
            <a:ext cx="1716462" cy="421169"/>
          </a:xfrm>
          <a:prstGeom prst="rect">
            <a:avLst/>
          </a:prstGeom>
        </p:spPr>
      </p:pic>
      <p:sp>
        <p:nvSpPr>
          <p:cNvPr id="5" name="Rectángulo 4"/>
          <p:cNvSpPr/>
          <p:nvPr/>
        </p:nvSpPr>
        <p:spPr>
          <a:xfrm>
            <a:off x="412245" y="471512"/>
            <a:ext cx="2254129" cy="307777"/>
          </a:xfrm>
          <a:prstGeom prst="rect">
            <a:avLst/>
          </a:prstGeom>
        </p:spPr>
        <p:txBody>
          <a:bodyPr wrap="square">
            <a:spAutoFit/>
          </a:bodyPr>
          <a:lstStyle/>
          <a:p>
            <a:pPr algn="ctr"/>
            <a:r>
              <a:rPr lang="en-GB" sz="1400" b="1" smtClean="0">
                <a:latin typeface="Tw Cen MT" charset="0"/>
                <a:cs typeface="Tw Cen MT" charset="0"/>
              </a:rPr>
              <a:t>Collaborative Design</a:t>
            </a:r>
            <a:endParaRPr lang="en-GB" sz="1200" b="1">
              <a:latin typeface="Tw Cen MT" charset="0"/>
              <a:cs typeface="Tw Cen MT" charset="0"/>
            </a:endParaRPr>
          </a:p>
        </p:txBody>
      </p:sp>
    </p:spTree>
    <p:extLst>
      <p:ext uri="{BB962C8B-B14F-4D97-AF65-F5344CB8AC3E}">
        <p14:creationId xmlns:p14="http://schemas.microsoft.com/office/powerpoint/2010/main" val="3277248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0" y="0"/>
            <a:ext cx="9144000" cy="6953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ES"/>
          </a:p>
        </p:txBody>
      </p:sp>
      <p:sp>
        <p:nvSpPr>
          <p:cNvPr id="5" name="Rectángulo 4"/>
          <p:cNvSpPr/>
          <p:nvPr/>
        </p:nvSpPr>
        <p:spPr>
          <a:xfrm>
            <a:off x="683568" y="1142385"/>
            <a:ext cx="8208912" cy="5109091"/>
          </a:xfrm>
          <a:prstGeom prst="rect">
            <a:avLst/>
          </a:prstGeom>
        </p:spPr>
        <p:txBody>
          <a:bodyPr wrap="square">
            <a:spAutoFit/>
          </a:bodyPr>
          <a:lstStyle/>
          <a:p>
            <a:r>
              <a:rPr lang="en-US" sz="4000" b="1" dirty="0" smtClean="0">
                <a:cs typeface="Andale Mono"/>
              </a:rPr>
              <a:t>What is Collaborative Design ?</a:t>
            </a:r>
          </a:p>
          <a:p>
            <a:endParaRPr lang="en-US" sz="1000" b="1" dirty="0">
              <a:cs typeface="Andale Mono"/>
            </a:endParaRPr>
          </a:p>
          <a:p>
            <a:r>
              <a:rPr lang="en-US" sz="3000" dirty="0">
                <a:cs typeface="Andale Mono"/>
              </a:rPr>
              <a:t>K-acceleration and social changes </a:t>
            </a:r>
          </a:p>
          <a:p>
            <a:r>
              <a:rPr lang="en-US" sz="3000" dirty="0">
                <a:cs typeface="Andale Mono"/>
              </a:rPr>
              <a:t>         </a:t>
            </a:r>
            <a:r>
              <a:rPr lang="en-US" sz="3000" dirty="0" smtClean="0">
                <a:cs typeface="Andale Mono"/>
              </a:rPr>
              <a:t>… design </a:t>
            </a:r>
            <a:r>
              <a:rPr lang="en-US" sz="3000" dirty="0">
                <a:cs typeface="Andale Mono"/>
              </a:rPr>
              <a:t>is in part the result of </a:t>
            </a:r>
            <a:r>
              <a:rPr lang="en-US" sz="3000" dirty="0" smtClean="0">
                <a:cs typeface="Andale Mono"/>
              </a:rPr>
              <a:t>complex</a:t>
            </a:r>
          </a:p>
          <a:p>
            <a:r>
              <a:rPr lang="en-US" sz="3000" dirty="0">
                <a:cs typeface="Andale Mono"/>
              </a:rPr>
              <a:t> </a:t>
            </a:r>
            <a:r>
              <a:rPr lang="en-US" sz="3000" dirty="0" smtClean="0">
                <a:cs typeface="Andale Mono"/>
              </a:rPr>
              <a:t>            collective </a:t>
            </a:r>
            <a:r>
              <a:rPr lang="en-US" sz="3000" dirty="0">
                <a:cs typeface="Andale Mono"/>
              </a:rPr>
              <a:t>behavior and actions.</a:t>
            </a:r>
          </a:p>
          <a:p>
            <a:endParaRPr lang="en-US" sz="1200" dirty="0" smtClean="0">
              <a:cs typeface="Andale Mono"/>
            </a:endParaRPr>
          </a:p>
          <a:p>
            <a:r>
              <a:rPr lang="en-US" sz="3000" dirty="0" smtClean="0">
                <a:cs typeface="Andale Mono"/>
              </a:rPr>
              <a:t>Teams, communities and crowds </a:t>
            </a:r>
          </a:p>
          <a:p>
            <a:r>
              <a:rPr lang="en-US" sz="3000" dirty="0" smtClean="0">
                <a:cs typeface="Andale Mono"/>
              </a:rPr>
              <a:t>                           … relevant function in the future.</a:t>
            </a:r>
          </a:p>
          <a:p>
            <a:endParaRPr lang="en-US" sz="1000" dirty="0">
              <a:cs typeface="Andale Mono"/>
            </a:endParaRPr>
          </a:p>
          <a:p>
            <a:endParaRPr lang="en-US" sz="1000" dirty="0">
              <a:cs typeface="Andale Mono"/>
            </a:endParaRPr>
          </a:p>
          <a:p>
            <a:r>
              <a:rPr lang="en-US" sz="3000" b="1" dirty="0" smtClean="0">
                <a:cs typeface="Andale Mono"/>
              </a:rPr>
              <a:t>Collaborative design </a:t>
            </a:r>
          </a:p>
          <a:p>
            <a:r>
              <a:rPr lang="en-US" sz="3000" dirty="0" smtClean="0">
                <a:cs typeface="Andale Mono"/>
              </a:rPr>
              <a:t>…influence, involvement and participation of all kind of stakeholders in design processes.</a:t>
            </a:r>
            <a:endParaRPr lang="en-US" sz="3000" dirty="0">
              <a:cs typeface="Andale Mono"/>
            </a:endParaRPr>
          </a:p>
        </p:txBody>
      </p:sp>
      <p:pic>
        <p:nvPicPr>
          <p:cNvPr id="4" name="Imagen 3" descr="UPC 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188640"/>
            <a:ext cx="1716462" cy="421169"/>
          </a:xfrm>
          <a:prstGeom prst="rect">
            <a:avLst/>
          </a:prstGeom>
        </p:spPr>
      </p:pic>
      <p:sp>
        <p:nvSpPr>
          <p:cNvPr id="6" name="Rectángulo 5"/>
          <p:cNvSpPr/>
          <p:nvPr/>
        </p:nvSpPr>
        <p:spPr>
          <a:xfrm>
            <a:off x="412245" y="471512"/>
            <a:ext cx="2254129" cy="307777"/>
          </a:xfrm>
          <a:prstGeom prst="rect">
            <a:avLst/>
          </a:prstGeom>
        </p:spPr>
        <p:txBody>
          <a:bodyPr wrap="square">
            <a:spAutoFit/>
          </a:bodyPr>
          <a:lstStyle/>
          <a:p>
            <a:pPr algn="ctr"/>
            <a:r>
              <a:rPr lang="en-US" sz="1400" b="1" dirty="0">
                <a:latin typeface="Tw Cen MT" charset="0"/>
                <a:cs typeface="Tw Cen MT" charset="0"/>
              </a:rPr>
              <a:t>Collaborative Design</a:t>
            </a:r>
            <a:endParaRPr lang="en-US" sz="1200" b="1" dirty="0">
              <a:latin typeface="Tw Cen MT" charset="0"/>
              <a:cs typeface="Tw Cen MT" charset="0"/>
            </a:endParaRPr>
          </a:p>
        </p:txBody>
      </p:sp>
    </p:spTree>
    <p:extLst>
      <p:ext uri="{BB962C8B-B14F-4D97-AF65-F5344CB8AC3E}">
        <p14:creationId xmlns:p14="http://schemas.microsoft.com/office/powerpoint/2010/main" val="1370811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12930" y="1052736"/>
            <a:ext cx="8679550" cy="54006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pic>
        <p:nvPicPr>
          <p:cNvPr id="6" name="Imagen 5" descr="UPC 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188640"/>
            <a:ext cx="1716462" cy="421169"/>
          </a:xfrm>
          <a:prstGeom prst="rect">
            <a:avLst/>
          </a:prstGeom>
        </p:spPr>
      </p:pic>
      <p:sp>
        <p:nvSpPr>
          <p:cNvPr id="7" name="Rectángulo 6"/>
          <p:cNvSpPr/>
          <p:nvPr/>
        </p:nvSpPr>
        <p:spPr>
          <a:xfrm>
            <a:off x="412245" y="471512"/>
            <a:ext cx="2254129" cy="307777"/>
          </a:xfrm>
          <a:prstGeom prst="rect">
            <a:avLst/>
          </a:prstGeom>
        </p:spPr>
        <p:txBody>
          <a:bodyPr wrap="square">
            <a:spAutoFit/>
          </a:bodyPr>
          <a:lstStyle/>
          <a:p>
            <a:pPr algn="ctr"/>
            <a:r>
              <a:rPr lang="en-US" sz="1400" b="1" dirty="0">
                <a:latin typeface="Tw Cen MT" charset="0"/>
                <a:cs typeface="Tw Cen MT" charset="0"/>
              </a:rPr>
              <a:t>Collaborative Design</a:t>
            </a:r>
            <a:endParaRPr lang="en-US" sz="1200" b="1" dirty="0">
              <a:latin typeface="Tw Cen MT" charset="0"/>
              <a:cs typeface="Tw Cen MT" charset="0"/>
            </a:endParaRPr>
          </a:p>
        </p:txBody>
      </p:sp>
      <p:sp>
        <p:nvSpPr>
          <p:cNvPr id="9" name="Rectángulo 8"/>
          <p:cNvSpPr/>
          <p:nvPr/>
        </p:nvSpPr>
        <p:spPr>
          <a:xfrm>
            <a:off x="665928" y="1189195"/>
            <a:ext cx="8496944" cy="4832093"/>
          </a:xfrm>
          <a:prstGeom prst="rect">
            <a:avLst/>
          </a:prstGeom>
          <a:noFill/>
        </p:spPr>
        <p:txBody>
          <a:bodyPr wrap="square">
            <a:spAutoFit/>
          </a:bodyPr>
          <a:lstStyle/>
          <a:p>
            <a:r>
              <a:rPr lang="en-GB" sz="2800" dirty="0" smtClean="0"/>
              <a:t>M1.  Collective design</a:t>
            </a:r>
          </a:p>
          <a:p>
            <a:pPr marL="457200" indent="-457200">
              <a:buFont typeface="Arial"/>
              <a:buChar char="•"/>
            </a:pPr>
            <a:r>
              <a:rPr lang="en-GB" sz="2800" b="1" i="1" dirty="0" smtClean="0"/>
              <a:t>A11. Social Design. </a:t>
            </a:r>
          </a:p>
          <a:p>
            <a:pPr marL="457200" indent="-457200">
              <a:buFont typeface="Arial"/>
              <a:buChar char="•"/>
            </a:pPr>
            <a:r>
              <a:rPr lang="en-GB" sz="2800" b="1" i="1" dirty="0" smtClean="0"/>
              <a:t>A12. Creativity and technology </a:t>
            </a:r>
          </a:p>
          <a:p>
            <a:r>
              <a:rPr lang="en-GB" sz="2800" b="1" i="1" dirty="0" smtClean="0"/>
              <a:t> </a:t>
            </a:r>
          </a:p>
          <a:p>
            <a:r>
              <a:rPr lang="en-GB" sz="2800" dirty="0" smtClean="0"/>
              <a:t>M2.  Data driven design</a:t>
            </a:r>
          </a:p>
          <a:p>
            <a:pPr marL="457200" indent="-457200">
              <a:buFont typeface="Arial"/>
              <a:buChar char="•"/>
            </a:pPr>
            <a:r>
              <a:rPr lang="en-GB" sz="2800" b="1" i="1" dirty="0" smtClean="0"/>
              <a:t>A21. Design &amp; data analytics. </a:t>
            </a:r>
          </a:p>
          <a:p>
            <a:pPr marL="457200" indent="-457200">
              <a:buFont typeface="Arial"/>
              <a:buChar char="•"/>
            </a:pPr>
            <a:r>
              <a:rPr lang="en-GB" sz="2800" b="1" i="1" dirty="0" smtClean="0"/>
              <a:t>A22. Design processes in complex systems.  </a:t>
            </a:r>
          </a:p>
          <a:p>
            <a:endParaRPr lang="en-GB" sz="2800" b="1" i="1" dirty="0" smtClean="0"/>
          </a:p>
          <a:p>
            <a:r>
              <a:rPr lang="en-GB" sz="2800" dirty="0" smtClean="0"/>
              <a:t>M3. Collaborative design research </a:t>
            </a:r>
          </a:p>
          <a:p>
            <a:pPr marL="457200" indent="-457200">
              <a:buFont typeface="Arial"/>
              <a:buChar char="•"/>
            </a:pPr>
            <a:r>
              <a:rPr lang="en-GB" sz="2800" b="1" i="1" dirty="0" smtClean="0"/>
              <a:t>A31. Innovation-research in collaborative design*. </a:t>
            </a:r>
          </a:p>
          <a:p>
            <a:pPr marL="457200" indent="-457200">
              <a:buFont typeface="Arial"/>
              <a:buChar char="•"/>
            </a:pPr>
            <a:r>
              <a:rPr lang="en-GB" sz="2800" b="1" i="1" dirty="0" smtClean="0"/>
              <a:t>A32. Methods and processes of CD research. </a:t>
            </a:r>
            <a:endParaRPr lang="en-GB" sz="2800" b="1" i="1" dirty="0"/>
          </a:p>
        </p:txBody>
      </p:sp>
    </p:spTree>
    <p:extLst>
      <p:ext uri="{BB962C8B-B14F-4D97-AF65-F5344CB8AC3E}">
        <p14:creationId xmlns:p14="http://schemas.microsoft.com/office/powerpoint/2010/main" val="35297212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12930" y="1052736"/>
            <a:ext cx="8679550" cy="54006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rgbClr val="000000"/>
              </a:solidFill>
            </a:endParaRPr>
          </a:p>
        </p:txBody>
      </p:sp>
      <p:sp>
        <p:nvSpPr>
          <p:cNvPr id="14" name="1 CuadroTexto"/>
          <p:cNvSpPr txBox="1">
            <a:spLocks noChangeArrowheads="1"/>
          </p:cNvSpPr>
          <p:nvPr/>
        </p:nvSpPr>
        <p:spPr bwMode="auto">
          <a:xfrm>
            <a:off x="665928" y="1916832"/>
            <a:ext cx="8136904" cy="2677656"/>
          </a:xfrm>
          <a:prstGeom prst="rect">
            <a:avLst/>
          </a:prstGeom>
          <a:noFill/>
          <a:ln w="9525">
            <a:noFill/>
            <a:miter lim="800000"/>
            <a:headEnd/>
            <a:tailEnd/>
          </a:ln>
        </p:spPr>
        <p:txBody>
          <a:bodyPr wrap="square">
            <a:spAutoFit/>
          </a:bodyPr>
          <a:lstStyle/>
          <a:p>
            <a:r>
              <a:rPr lang="en-GB" sz="2800" dirty="0" smtClean="0">
                <a:solidFill>
                  <a:srgbClr val="000000"/>
                </a:solidFill>
              </a:rPr>
              <a:t>Role of communities and crowds in designing for people and with people. </a:t>
            </a:r>
          </a:p>
          <a:p>
            <a:pPr marL="457200" lvl="0" indent="-457200">
              <a:buFontTx/>
              <a:buChar char="-"/>
            </a:pPr>
            <a:r>
              <a:rPr lang="en-GB" sz="2800" dirty="0" smtClean="0">
                <a:solidFill>
                  <a:srgbClr val="000000"/>
                </a:solidFill>
              </a:rPr>
              <a:t>Socio-economic behaviour and innovation.</a:t>
            </a:r>
          </a:p>
          <a:p>
            <a:pPr marL="457200" lvl="0" indent="-457200">
              <a:buFontTx/>
              <a:buChar char="-"/>
            </a:pPr>
            <a:r>
              <a:rPr lang="en-GB" sz="2800" dirty="0" smtClean="0">
                <a:solidFill>
                  <a:srgbClr val="000000"/>
                </a:solidFill>
              </a:rPr>
              <a:t>Stakeholders and organisational context of co-design.</a:t>
            </a:r>
          </a:p>
          <a:p>
            <a:pPr marL="457200" indent="-457200">
              <a:buFontTx/>
              <a:buChar char="-"/>
            </a:pPr>
            <a:r>
              <a:rPr lang="en-GB" sz="2800" dirty="0"/>
              <a:t>Design and </a:t>
            </a:r>
            <a:r>
              <a:rPr lang="en-GB" sz="2800" dirty="0" smtClean="0"/>
              <a:t>entrepreneurship</a:t>
            </a:r>
            <a:endParaRPr lang="ca-ES" sz="2800" dirty="0"/>
          </a:p>
        </p:txBody>
      </p:sp>
      <p:pic>
        <p:nvPicPr>
          <p:cNvPr id="9" name="Imagen 8" descr="UPC 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188640"/>
            <a:ext cx="1716462" cy="421169"/>
          </a:xfrm>
          <a:prstGeom prst="rect">
            <a:avLst/>
          </a:prstGeom>
        </p:spPr>
      </p:pic>
      <p:sp>
        <p:nvSpPr>
          <p:cNvPr id="10" name="Rectángulo 9"/>
          <p:cNvSpPr/>
          <p:nvPr/>
        </p:nvSpPr>
        <p:spPr>
          <a:xfrm>
            <a:off x="412245" y="471512"/>
            <a:ext cx="2254129" cy="307777"/>
          </a:xfrm>
          <a:prstGeom prst="rect">
            <a:avLst/>
          </a:prstGeom>
        </p:spPr>
        <p:txBody>
          <a:bodyPr wrap="square">
            <a:spAutoFit/>
          </a:bodyPr>
          <a:lstStyle/>
          <a:p>
            <a:pPr algn="ctr"/>
            <a:r>
              <a:rPr lang="en-US" sz="1400" b="1" dirty="0">
                <a:latin typeface="Tw Cen MT" charset="0"/>
                <a:cs typeface="Tw Cen MT" charset="0"/>
              </a:rPr>
              <a:t>Collaborative Design</a:t>
            </a:r>
            <a:endParaRPr lang="en-US" sz="1200" b="1" dirty="0">
              <a:latin typeface="Tw Cen MT" charset="0"/>
              <a:cs typeface="Tw Cen MT" charset="0"/>
            </a:endParaRPr>
          </a:p>
        </p:txBody>
      </p:sp>
      <p:sp>
        <p:nvSpPr>
          <p:cNvPr id="11" name="1 CuadroTexto"/>
          <p:cNvSpPr txBox="1">
            <a:spLocks noChangeArrowheads="1"/>
          </p:cNvSpPr>
          <p:nvPr/>
        </p:nvSpPr>
        <p:spPr bwMode="auto">
          <a:xfrm>
            <a:off x="683568" y="757734"/>
            <a:ext cx="8136904" cy="1231106"/>
          </a:xfrm>
          <a:prstGeom prst="rect">
            <a:avLst/>
          </a:prstGeom>
          <a:noFill/>
          <a:ln w="9525">
            <a:noFill/>
            <a:miter lim="800000"/>
            <a:headEnd/>
            <a:tailEnd/>
          </a:ln>
        </p:spPr>
        <p:txBody>
          <a:bodyPr wrap="square">
            <a:spAutoFit/>
          </a:bodyPr>
          <a:lstStyle/>
          <a:p>
            <a:r>
              <a:rPr lang="en-GB" sz="2800" dirty="0" smtClean="0">
                <a:solidFill>
                  <a:srgbClr val="000000"/>
                </a:solidFill>
              </a:rPr>
              <a:t>M1. Collective design</a:t>
            </a:r>
          </a:p>
          <a:p>
            <a:r>
              <a:rPr lang="en-GB" sz="2800" b="1" i="1" dirty="0" smtClean="0">
                <a:solidFill>
                  <a:srgbClr val="000000"/>
                </a:solidFill>
              </a:rPr>
              <a:t>A 11. Social Design.</a:t>
            </a:r>
          </a:p>
          <a:p>
            <a:endParaRPr lang="en-GB" b="1" dirty="0" smtClean="0">
              <a:solidFill>
                <a:schemeClr val="bg1"/>
              </a:solidFill>
            </a:endParaRPr>
          </a:p>
        </p:txBody>
      </p:sp>
    </p:spTree>
    <p:extLst>
      <p:ext uri="{BB962C8B-B14F-4D97-AF65-F5344CB8AC3E}">
        <p14:creationId xmlns:p14="http://schemas.microsoft.com/office/powerpoint/2010/main" val="4263690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3"/>
          <a:stretch>
            <a:fillRect/>
          </a:stretch>
        </p:blipFill>
        <p:spPr>
          <a:xfrm>
            <a:off x="755576" y="2079933"/>
            <a:ext cx="7704856" cy="4536504"/>
          </a:xfrm>
          <a:prstGeom prst="rect">
            <a:avLst/>
          </a:prstGeom>
        </p:spPr>
      </p:pic>
      <p:sp>
        <p:nvSpPr>
          <p:cNvPr id="6" name="Rectángulo 5"/>
          <p:cNvSpPr/>
          <p:nvPr/>
        </p:nvSpPr>
        <p:spPr>
          <a:xfrm>
            <a:off x="1042473" y="5365665"/>
            <a:ext cx="7129927" cy="1015663"/>
          </a:xfrm>
          <a:prstGeom prst="rect">
            <a:avLst/>
          </a:prstGeom>
        </p:spPr>
        <p:txBody>
          <a:bodyPr wrap="none">
            <a:spAutoFit/>
          </a:bodyPr>
          <a:lstStyle/>
          <a:p>
            <a:r>
              <a:rPr lang="en-GB" sz="6000" b="1" dirty="0" smtClean="0">
                <a:solidFill>
                  <a:srgbClr val="000000"/>
                </a:solidFill>
                <a:ea typeface="Times New Roman"/>
                <a:cs typeface="Times New Roman"/>
              </a:rPr>
              <a:t>Everybody is involved </a:t>
            </a:r>
            <a:endParaRPr lang="en-GB" sz="6000" dirty="0">
              <a:solidFill>
                <a:srgbClr val="000000"/>
              </a:solidFill>
            </a:endParaRPr>
          </a:p>
        </p:txBody>
      </p:sp>
      <p:pic>
        <p:nvPicPr>
          <p:cNvPr id="7" name="Imagen 6" descr="UPC logo.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528" y="188640"/>
            <a:ext cx="1716462" cy="421169"/>
          </a:xfrm>
          <a:prstGeom prst="rect">
            <a:avLst/>
          </a:prstGeom>
        </p:spPr>
      </p:pic>
      <p:sp>
        <p:nvSpPr>
          <p:cNvPr id="8" name="Rectángulo 7"/>
          <p:cNvSpPr/>
          <p:nvPr/>
        </p:nvSpPr>
        <p:spPr>
          <a:xfrm>
            <a:off x="412245" y="471512"/>
            <a:ext cx="2254129" cy="307777"/>
          </a:xfrm>
          <a:prstGeom prst="rect">
            <a:avLst/>
          </a:prstGeom>
        </p:spPr>
        <p:txBody>
          <a:bodyPr wrap="square">
            <a:spAutoFit/>
          </a:bodyPr>
          <a:lstStyle/>
          <a:p>
            <a:pPr algn="ctr"/>
            <a:r>
              <a:rPr lang="en-US" sz="1400" b="1" dirty="0">
                <a:latin typeface="Tw Cen MT" charset="0"/>
                <a:cs typeface="Tw Cen MT" charset="0"/>
              </a:rPr>
              <a:t>Collaborative Design</a:t>
            </a:r>
            <a:endParaRPr lang="en-US" sz="1200" b="1" dirty="0">
              <a:latin typeface="Tw Cen MT" charset="0"/>
              <a:cs typeface="Tw Cen MT" charset="0"/>
            </a:endParaRPr>
          </a:p>
        </p:txBody>
      </p:sp>
      <p:sp>
        <p:nvSpPr>
          <p:cNvPr id="10" name="Rectangle 11"/>
          <p:cNvSpPr>
            <a:spLocks noChangeArrowheads="1"/>
          </p:cNvSpPr>
          <p:nvPr/>
        </p:nvSpPr>
        <p:spPr bwMode="auto">
          <a:xfrm>
            <a:off x="7452320" y="66110"/>
            <a:ext cx="1584176" cy="338554"/>
          </a:xfrm>
          <a:prstGeom prst="rect">
            <a:avLst/>
          </a:prstGeom>
          <a:noFill/>
          <a:ln w="9525" algn="ctr">
            <a:noFill/>
            <a:miter lim="800000"/>
            <a:headEnd/>
            <a:tailEnd/>
          </a:ln>
        </p:spPr>
        <p:txBody>
          <a:bodyPr wrap="square" anchor="ctr">
            <a:spAutoFit/>
          </a:bodyPr>
          <a:lstStyle/>
          <a:p>
            <a:pPr algn="r" eaLnBrk="0" hangingPunct="0">
              <a:defRPr/>
            </a:pPr>
            <a:r>
              <a:rPr lang="en-GB" sz="1600" dirty="0" err="1" smtClean="0">
                <a:solidFill>
                  <a:schemeClr val="bg1">
                    <a:lumMod val="50000"/>
                  </a:schemeClr>
                </a:solidFill>
                <a:ea typeface="Times New Roman"/>
                <a:cs typeface="Times New Roman"/>
              </a:rPr>
              <a:t>GRCD</a:t>
            </a:r>
            <a:r>
              <a:rPr lang="en-GB" sz="1600" dirty="0" smtClean="0">
                <a:solidFill>
                  <a:schemeClr val="bg1">
                    <a:lumMod val="50000"/>
                  </a:schemeClr>
                </a:solidFill>
                <a:ea typeface="Times New Roman"/>
                <a:cs typeface="Times New Roman"/>
              </a:rPr>
              <a:t> - </a:t>
            </a:r>
            <a:r>
              <a:rPr lang="en-GB" sz="1600" dirty="0" err="1" smtClean="0">
                <a:solidFill>
                  <a:schemeClr val="bg1">
                    <a:lumMod val="50000"/>
                  </a:schemeClr>
                </a:solidFill>
                <a:ea typeface="Times New Roman"/>
                <a:cs typeface="Times New Roman"/>
              </a:rPr>
              <a:t>UPC</a:t>
            </a:r>
            <a:endParaRPr lang="en-GB" sz="1600" dirty="0">
              <a:solidFill>
                <a:srgbClr val="FF6600"/>
              </a:solidFill>
              <a:latin typeface="+mn-lt"/>
              <a:cs typeface="+mn-cs"/>
            </a:endParaRPr>
          </a:p>
        </p:txBody>
      </p:sp>
      <p:sp>
        <p:nvSpPr>
          <p:cNvPr id="11" name="1 CuadroTexto"/>
          <p:cNvSpPr txBox="1">
            <a:spLocks noChangeArrowheads="1"/>
          </p:cNvSpPr>
          <p:nvPr/>
        </p:nvSpPr>
        <p:spPr bwMode="auto">
          <a:xfrm>
            <a:off x="683568" y="757734"/>
            <a:ext cx="8136904" cy="1231106"/>
          </a:xfrm>
          <a:prstGeom prst="rect">
            <a:avLst/>
          </a:prstGeom>
          <a:noFill/>
          <a:ln w="9525">
            <a:noFill/>
            <a:miter lim="800000"/>
            <a:headEnd/>
            <a:tailEnd/>
          </a:ln>
        </p:spPr>
        <p:txBody>
          <a:bodyPr wrap="square">
            <a:spAutoFit/>
          </a:bodyPr>
          <a:lstStyle/>
          <a:p>
            <a:r>
              <a:rPr lang="en-GB" sz="2800" dirty="0" smtClean="0">
                <a:solidFill>
                  <a:srgbClr val="000000"/>
                </a:solidFill>
              </a:rPr>
              <a:t>M1. Collective design</a:t>
            </a:r>
          </a:p>
          <a:p>
            <a:r>
              <a:rPr lang="en-GB" sz="2800" b="1" i="1" dirty="0" smtClean="0">
                <a:solidFill>
                  <a:srgbClr val="000000"/>
                </a:solidFill>
              </a:rPr>
              <a:t>A 11. Social Design.</a:t>
            </a:r>
          </a:p>
          <a:p>
            <a:endParaRPr lang="en-GB" b="1" dirty="0" smtClean="0">
              <a:solidFill>
                <a:schemeClr val="bg1"/>
              </a:solidFill>
            </a:endParaRPr>
          </a:p>
        </p:txBody>
      </p:sp>
    </p:spTree>
    <p:extLst>
      <p:ext uri="{BB962C8B-B14F-4D97-AF65-F5344CB8AC3E}">
        <p14:creationId xmlns:p14="http://schemas.microsoft.com/office/powerpoint/2010/main" val="13311931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UPC 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188640"/>
            <a:ext cx="1716462" cy="421169"/>
          </a:xfrm>
          <a:prstGeom prst="rect">
            <a:avLst/>
          </a:prstGeom>
        </p:spPr>
      </p:pic>
      <p:sp>
        <p:nvSpPr>
          <p:cNvPr id="7" name="Rectángulo 6"/>
          <p:cNvSpPr/>
          <p:nvPr/>
        </p:nvSpPr>
        <p:spPr>
          <a:xfrm>
            <a:off x="412245" y="471512"/>
            <a:ext cx="2254129" cy="307777"/>
          </a:xfrm>
          <a:prstGeom prst="rect">
            <a:avLst/>
          </a:prstGeom>
        </p:spPr>
        <p:txBody>
          <a:bodyPr wrap="square">
            <a:spAutoFit/>
          </a:bodyPr>
          <a:lstStyle/>
          <a:p>
            <a:pPr algn="ctr"/>
            <a:r>
              <a:rPr lang="en-GB" sz="1400" b="1" smtClean="0">
                <a:latin typeface="Tw Cen MT" charset="0"/>
                <a:cs typeface="Tw Cen MT" charset="0"/>
              </a:rPr>
              <a:t>Collaborative Design</a:t>
            </a:r>
            <a:endParaRPr lang="en-GB" sz="1200" b="1">
              <a:latin typeface="Tw Cen MT" charset="0"/>
              <a:cs typeface="Tw Cen MT" charset="0"/>
            </a:endParaRPr>
          </a:p>
        </p:txBody>
      </p:sp>
      <p:sp>
        <p:nvSpPr>
          <p:cNvPr id="8" name="Rectángulo 7"/>
          <p:cNvSpPr/>
          <p:nvPr/>
        </p:nvSpPr>
        <p:spPr>
          <a:xfrm>
            <a:off x="665928" y="1976060"/>
            <a:ext cx="8352928" cy="2893100"/>
          </a:xfrm>
          <a:prstGeom prst="rect">
            <a:avLst/>
          </a:prstGeom>
        </p:spPr>
        <p:txBody>
          <a:bodyPr wrap="square">
            <a:spAutoFit/>
          </a:bodyPr>
          <a:lstStyle/>
          <a:p>
            <a:pPr>
              <a:spcBef>
                <a:spcPts val="600"/>
              </a:spcBef>
            </a:pPr>
            <a:r>
              <a:rPr lang="en-GB" b="1" smtClean="0"/>
              <a:t>References </a:t>
            </a:r>
            <a:endParaRPr lang="en-GB" smtClean="0"/>
          </a:p>
          <a:p>
            <a:pPr>
              <a:spcBef>
                <a:spcPts val="600"/>
              </a:spcBef>
            </a:pPr>
            <a:r>
              <a:rPr lang="en-GB" smtClean="0"/>
              <a:t>Design for Networked Learning. Peter B. Sloep. (2015) In The Future of Ubiquitous Learning. Part of the series Lecture Notes in Educational Technology.</a:t>
            </a:r>
          </a:p>
          <a:p>
            <a:pPr>
              <a:spcBef>
                <a:spcPts val="600"/>
              </a:spcBef>
            </a:pPr>
            <a:r>
              <a:rPr lang="en-GB" smtClean="0"/>
              <a:t>Social Physics: How Good Ideas Spread-The Lessons from a New Science. (2014) Alex Pentland. Penguin Press.</a:t>
            </a:r>
          </a:p>
          <a:p>
            <a:pPr>
              <a:spcBef>
                <a:spcPts val="600"/>
              </a:spcBef>
            </a:pPr>
            <a:r>
              <a:rPr lang="en-GB" smtClean="0"/>
              <a:t>The Social Design of Technical Systems: Building technologies for communities. Brian Whitworth. (2014). The Interaction Design Foundation.</a:t>
            </a:r>
          </a:p>
          <a:p>
            <a:pPr>
              <a:spcBef>
                <a:spcPts val="600"/>
              </a:spcBef>
            </a:pPr>
            <a:r>
              <a:rPr lang="en-GB" smtClean="0"/>
              <a:t>Building Successful Online Communities: Evidence-Based Social Design. (2011) Robert E. Kraut et al. MIT Press. </a:t>
            </a:r>
            <a:endParaRPr lang="en-GB"/>
          </a:p>
        </p:txBody>
      </p:sp>
      <p:sp>
        <p:nvSpPr>
          <p:cNvPr id="10" name="1 CuadroTexto"/>
          <p:cNvSpPr txBox="1">
            <a:spLocks noChangeArrowheads="1"/>
          </p:cNvSpPr>
          <p:nvPr/>
        </p:nvSpPr>
        <p:spPr bwMode="auto">
          <a:xfrm>
            <a:off x="683568" y="757734"/>
            <a:ext cx="8136904" cy="1231106"/>
          </a:xfrm>
          <a:prstGeom prst="rect">
            <a:avLst/>
          </a:prstGeom>
          <a:noFill/>
          <a:ln w="9525">
            <a:noFill/>
            <a:miter lim="800000"/>
            <a:headEnd/>
            <a:tailEnd/>
          </a:ln>
        </p:spPr>
        <p:txBody>
          <a:bodyPr wrap="square">
            <a:spAutoFit/>
          </a:bodyPr>
          <a:lstStyle/>
          <a:p>
            <a:r>
              <a:rPr lang="en-GB" sz="2800" smtClean="0">
                <a:solidFill>
                  <a:srgbClr val="000000"/>
                </a:solidFill>
              </a:rPr>
              <a:t>M1. Collective design</a:t>
            </a:r>
          </a:p>
          <a:p>
            <a:r>
              <a:rPr lang="en-GB" sz="2800" b="1" i="1" smtClean="0">
                <a:solidFill>
                  <a:srgbClr val="000000"/>
                </a:solidFill>
              </a:rPr>
              <a:t>A 11. Social Design.</a:t>
            </a:r>
          </a:p>
          <a:p>
            <a:endParaRPr lang="en-GB" b="1" smtClean="0">
              <a:solidFill>
                <a:schemeClr val="bg1"/>
              </a:solidFill>
            </a:endParaRPr>
          </a:p>
        </p:txBody>
      </p:sp>
    </p:spTree>
    <p:extLst>
      <p:ext uri="{BB962C8B-B14F-4D97-AF65-F5344CB8AC3E}">
        <p14:creationId xmlns:p14="http://schemas.microsoft.com/office/powerpoint/2010/main" val="2240460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CuadroTexto"/>
          <p:cNvSpPr txBox="1">
            <a:spLocks noChangeArrowheads="1"/>
          </p:cNvSpPr>
          <p:nvPr/>
        </p:nvSpPr>
        <p:spPr bwMode="auto">
          <a:xfrm>
            <a:off x="664480" y="1924879"/>
            <a:ext cx="8136904" cy="4031873"/>
          </a:xfrm>
          <a:prstGeom prst="rect">
            <a:avLst/>
          </a:prstGeom>
          <a:noFill/>
          <a:ln w="9525">
            <a:noFill/>
            <a:miter lim="800000"/>
            <a:headEnd/>
            <a:tailEnd/>
          </a:ln>
        </p:spPr>
        <p:txBody>
          <a:bodyPr wrap="square">
            <a:spAutoFit/>
          </a:bodyPr>
          <a:lstStyle/>
          <a:p>
            <a:r>
              <a:rPr lang="en-GB" sz="3200" dirty="0" smtClean="0">
                <a:solidFill>
                  <a:srgbClr val="000000"/>
                </a:solidFill>
              </a:rPr>
              <a:t>Creative management of technology in integrated systems.</a:t>
            </a:r>
          </a:p>
          <a:p>
            <a:pPr marL="457200" lvl="0" indent="-457200">
              <a:buFontTx/>
              <a:buChar char="-"/>
            </a:pPr>
            <a:r>
              <a:rPr lang="en-GB" sz="3200" dirty="0"/>
              <a:t>Practical creativity for </a:t>
            </a:r>
            <a:r>
              <a:rPr lang="en-GB" sz="3200" dirty="0" smtClean="0"/>
              <a:t>innovation.</a:t>
            </a:r>
            <a:endParaRPr lang="ca-ES" sz="3200" dirty="0"/>
          </a:p>
          <a:p>
            <a:pPr marL="457200" lvl="0" indent="-457200">
              <a:buFontTx/>
              <a:buChar char="-"/>
            </a:pPr>
            <a:r>
              <a:rPr lang="en-GB" sz="3200" dirty="0" smtClean="0">
                <a:solidFill>
                  <a:srgbClr val="000000"/>
                </a:solidFill>
              </a:rPr>
              <a:t>Design of processes and products based in high-performance computing. </a:t>
            </a:r>
          </a:p>
          <a:p>
            <a:pPr marL="457200" lvl="0" indent="-457200">
              <a:buFontTx/>
              <a:buChar char="-"/>
            </a:pPr>
            <a:r>
              <a:rPr lang="en-GB" sz="3200" dirty="0" smtClean="0">
                <a:solidFill>
                  <a:srgbClr val="000000"/>
                </a:solidFill>
              </a:rPr>
              <a:t>Forecasting and scenario planning.</a:t>
            </a:r>
          </a:p>
          <a:p>
            <a:r>
              <a:rPr lang="en-GB" sz="3200" b="1" i="1" dirty="0" smtClean="0">
                <a:solidFill>
                  <a:srgbClr val="000000"/>
                </a:solidFill>
              </a:rPr>
              <a:t>  </a:t>
            </a:r>
          </a:p>
          <a:p>
            <a:endParaRPr lang="en-GB" sz="3200" b="1" dirty="0" smtClean="0">
              <a:solidFill>
                <a:srgbClr val="000000"/>
              </a:solidFill>
            </a:endParaRPr>
          </a:p>
        </p:txBody>
      </p:sp>
      <p:pic>
        <p:nvPicPr>
          <p:cNvPr id="6" name="Imagen 5" descr="UPC 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188640"/>
            <a:ext cx="1716462" cy="421169"/>
          </a:xfrm>
          <a:prstGeom prst="rect">
            <a:avLst/>
          </a:prstGeom>
        </p:spPr>
      </p:pic>
      <p:sp>
        <p:nvSpPr>
          <p:cNvPr id="7" name="Rectángulo 6"/>
          <p:cNvSpPr/>
          <p:nvPr/>
        </p:nvSpPr>
        <p:spPr>
          <a:xfrm>
            <a:off x="412245" y="471512"/>
            <a:ext cx="2254129" cy="307777"/>
          </a:xfrm>
          <a:prstGeom prst="rect">
            <a:avLst/>
          </a:prstGeom>
        </p:spPr>
        <p:txBody>
          <a:bodyPr wrap="square">
            <a:spAutoFit/>
          </a:bodyPr>
          <a:lstStyle/>
          <a:p>
            <a:pPr algn="ctr"/>
            <a:r>
              <a:rPr lang="en-GB" sz="1400" b="1" smtClean="0">
                <a:latin typeface="Tw Cen MT" charset="0"/>
                <a:cs typeface="Tw Cen MT" charset="0"/>
              </a:rPr>
              <a:t>Collaborative Design</a:t>
            </a:r>
            <a:endParaRPr lang="en-GB" sz="1200" b="1">
              <a:latin typeface="Tw Cen MT" charset="0"/>
              <a:cs typeface="Tw Cen MT" charset="0"/>
            </a:endParaRPr>
          </a:p>
        </p:txBody>
      </p:sp>
      <p:sp>
        <p:nvSpPr>
          <p:cNvPr id="8" name="1 CuadroTexto"/>
          <p:cNvSpPr txBox="1">
            <a:spLocks noChangeArrowheads="1"/>
          </p:cNvSpPr>
          <p:nvPr/>
        </p:nvSpPr>
        <p:spPr bwMode="auto">
          <a:xfrm>
            <a:off x="664480" y="764704"/>
            <a:ext cx="8136904" cy="1384995"/>
          </a:xfrm>
          <a:prstGeom prst="rect">
            <a:avLst/>
          </a:prstGeom>
          <a:noFill/>
          <a:ln w="9525">
            <a:noFill/>
            <a:miter lim="800000"/>
            <a:headEnd/>
            <a:tailEnd/>
          </a:ln>
        </p:spPr>
        <p:txBody>
          <a:bodyPr wrap="square">
            <a:spAutoFit/>
          </a:bodyPr>
          <a:lstStyle/>
          <a:p>
            <a:r>
              <a:rPr lang="en-GB" sz="2800" dirty="0" smtClean="0"/>
              <a:t>M1. Collective design</a:t>
            </a:r>
          </a:p>
          <a:p>
            <a:r>
              <a:rPr lang="en-GB" sz="2800" b="1" i="1" dirty="0" smtClean="0"/>
              <a:t>A12 Creativity and technology</a:t>
            </a:r>
          </a:p>
          <a:p>
            <a:r>
              <a:rPr lang="en-GB" sz="2800" b="1" i="1" dirty="0" smtClean="0"/>
              <a:t> </a:t>
            </a:r>
          </a:p>
        </p:txBody>
      </p:sp>
    </p:spTree>
    <p:extLst>
      <p:ext uri="{BB962C8B-B14F-4D97-AF65-F5344CB8AC3E}">
        <p14:creationId xmlns:p14="http://schemas.microsoft.com/office/powerpoint/2010/main" val="208589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683568" y="2492897"/>
            <a:ext cx="1872208" cy="954107"/>
          </a:xfrm>
          <a:prstGeom prst="rect">
            <a:avLst/>
          </a:prstGeom>
        </p:spPr>
        <p:txBody>
          <a:bodyPr wrap="square">
            <a:spAutoFit/>
          </a:bodyPr>
          <a:lstStyle/>
          <a:p>
            <a:pPr algn="r"/>
            <a:r>
              <a:rPr lang="en-GB" sz="2800" b="1" dirty="0" smtClean="0">
                <a:ea typeface="Times New Roman"/>
                <a:cs typeface="Times New Roman"/>
              </a:rPr>
              <a:t>Occupation category</a:t>
            </a:r>
            <a:endParaRPr lang="en-GB" sz="2800" dirty="0"/>
          </a:p>
        </p:txBody>
      </p:sp>
      <p:sp>
        <p:nvSpPr>
          <p:cNvPr id="6" name="Rectángulo 5"/>
          <p:cNvSpPr/>
          <p:nvPr/>
        </p:nvSpPr>
        <p:spPr>
          <a:xfrm>
            <a:off x="4860032" y="6002124"/>
            <a:ext cx="3024336" cy="523220"/>
          </a:xfrm>
          <a:prstGeom prst="rect">
            <a:avLst/>
          </a:prstGeom>
        </p:spPr>
        <p:txBody>
          <a:bodyPr wrap="square">
            <a:spAutoFit/>
          </a:bodyPr>
          <a:lstStyle/>
          <a:p>
            <a:r>
              <a:rPr lang="en-GB" sz="2800" b="1" dirty="0" smtClean="0">
                <a:ea typeface="Times New Roman"/>
                <a:cs typeface="Times New Roman"/>
              </a:rPr>
              <a:t>Industry categories</a:t>
            </a:r>
            <a:endParaRPr lang="en-GB" sz="2800" dirty="0"/>
          </a:p>
        </p:txBody>
      </p:sp>
      <p:graphicFrame>
        <p:nvGraphicFramePr>
          <p:cNvPr id="8" name="Tabla 7"/>
          <p:cNvGraphicFramePr>
            <a:graphicFrameLocks noGrp="1"/>
          </p:cNvGraphicFramePr>
          <p:nvPr>
            <p:extLst>
              <p:ext uri="{D42A27DB-BD31-4B8C-83A1-F6EECF244321}">
                <p14:modId xmlns:p14="http://schemas.microsoft.com/office/powerpoint/2010/main" val="4178842912"/>
              </p:ext>
            </p:extLst>
          </p:nvPr>
        </p:nvGraphicFramePr>
        <p:xfrm>
          <a:off x="2627783" y="2132856"/>
          <a:ext cx="6048673" cy="3816424"/>
        </p:xfrm>
        <a:graphic>
          <a:graphicData uri="http://schemas.openxmlformats.org/drawingml/2006/table">
            <a:tbl>
              <a:tblPr firstRow="1" bandRow="1">
                <a:tableStyleId>{5C22544A-7EE6-4342-B048-85BDC9FD1C3A}</a:tableStyleId>
              </a:tblPr>
              <a:tblGrid>
                <a:gridCol w="1656184"/>
                <a:gridCol w="1944217"/>
                <a:gridCol w="2448272"/>
              </a:tblGrid>
              <a:tr h="1365635">
                <a:tc>
                  <a:txBody>
                    <a:bodyPr/>
                    <a:lstStyle/>
                    <a:p>
                      <a:pPr algn="ctr"/>
                      <a:r>
                        <a:rPr lang="en-GB" sz="3200" b="1" noProof="0" dirty="0" smtClean="0">
                          <a:solidFill>
                            <a:srgbClr val="000000"/>
                          </a:solidFill>
                        </a:rPr>
                        <a:t>Creative </a:t>
                      </a:r>
                      <a:endParaRPr lang="en-GB" sz="3200" b="1" noProof="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en-GB" sz="2800" b="1" noProof="0" dirty="0" smtClean="0">
                          <a:solidFill>
                            <a:srgbClr val="000000"/>
                          </a:solidFill>
                        </a:rPr>
                        <a:t>25% </a:t>
                      </a:r>
                    </a:p>
                    <a:p>
                      <a:pPr algn="ctr"/>
                      <a:r>
                        <a:rPr lang="en-GB" sz="2800" b="1" noProof="0" dirty="0" smtClean="0">
                          <a:solidFill>
                            <a:srgbClr val="000000"/>
                          </a:solidFill>
                        </a:rPr>
                        <a:t>  </a:t>
                      </a:r>
                      <a:r>
                        <a:rPr lang="en-GB" sz="3600" b="1" noProof="0" dirty="0" smtClean="0">
                          <a:solidFill>
                            <a:srgbClr val="0000FF"/>
                          </a:solidFill>
                        </a:rPr>
                        <a:t>$ + 36%</a:t>
                      </a:r>
                      <a:endParaRPr lang="en-GB" sz="3600" b="1" noProof="0" dirty="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CFFCC">
                        <a:alpha val="51000"/>
                      </a:srgbClr>
                    </a:solidFill>
                  </a:tcPr>
                </a:tc>
                <a:tc>
                  <a:txBody>
                    <a:bodyPr/>
                    <a:lstStyle/>
                    <a:p>
                      <a:pPr algn="l"/>
                      <a:r>
                        <a:rPr lang="en-GB" sz="2800" b="1" noProof="0" dirty="0" smtClean="0">
                          <a:solidFill>
                            <a:srgbClr val="000000"/>
                          </a:solidFill>
                        </a:rPr>
                        <a:t>13 % </a:t>
                      </a:r>
                    </a:p>
                    <a:p>
                      <a:pPr algn="ctr"/>
                      <a:r>
                        <a:rPr lang="en-GB" sz="4800" b="1" noProof="0" dirty="0" smtClean="0">
                          <a:solidFill>
                            <a:srgbClr val="0000FF"/>
                          </a:solidFill>
                        </a:rPr>
                        <a:t>$ + 80%</a:t>
                      </a:r>
                      <a:endParaRPr lang="en-GB" sz="4400" b="1" noProof="0" dirty="0" smtClean="0">
                        <a:solidFill>
                          <a:srgbClr val="0000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CFFCC"/>
                    </a:solidFill>
                  </a:tcPr>
                </a:tc>
              </a:tr>
              <a:tr h="1305862">
                <a:tc>
                  <a:txBody>
                    <a:bodyPr/>
                    <a:lstStyle/>
                    <a:p>
                      <a:pPr algn="ctr"/>
                      <a:r>
                        <a:rPr lang="en-GB" sz="2400" b="1" noProof="0" dirty="0" smtClean="0">
                          <a:solidFill>
                            <a:srgbClr val="000000"/>
                          </a:solidFill>
                        </a:rPr>
                        <a:t>Routine</a:t>
                      </a:r>
                      <a:endParaRPr lang="en-GB" sz="2400" b="1" noProof="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l"/>
                      <a:r>
                        <a:rPr lang="en-GB" sz="2800" b="1" noProof="0" dirty="0" smtClean="0">
                          <a:solidFill>
                            <a:srgbClr val="000000"/>
                          </a:solidFill>
                        </a:rPr>
                        <a:t>45% </a:t>
                      </a:r>
                    </a:p>
                    <a:p>
                      <a:pPr algn="ctr"/>
                      <a:r>
                        <a:rPr lang="en-GB" sz="2800" b="1" noProof="0" dirty="0" smtClean="0">
                          <a:solidFill>
                            <a:srgbClr val="000000"/>
                          </a:solidFill>
                        </a:rPr>
                        <a:t>   </a:t>
                      </a:r>
                      <a:r>
                        <a:rPr lang="en-GB" sz="3600" b="1" noProof="0" dirty="0" smtClean="0">
                          <a:solidFill>
                            <a:srgbClr val="FF0000"/>
                          </a:solidFill>
                        </a:rPr>
                        <a:t>$ - 37% </a:t>
                      </a:r>
                      <a:endParaRPr lang="en-GB" sz="3600" b="1" noProof="0" dirty="0">
                        <a:solidFill>
                          <a:srgbClr val="FF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6600">
                        <a:alpha val="52000"/>
                      </a:srgbClr>
                    </a:solidFill>
                  </a:tcPr>
                </a:tc>
                <a:tc>
                  <a:txBody>
                    <a:bodyPr/>
                    <a:lstStyle/>
                    <a:p>
                      <a:pPr algn="l"/>
                      <a:r>
                        <a:rPr lang="en-GB" sz="2800" b="1" noProof="0" dirty="0" smtClean="0">
                          <a:solidFill>
                            <a:srgbClr val="000000"/>
                          </a:solidFill>
                        </a:rPr>
                        <a:t>17 %</a:t>
                      </a:r>
                    </a:p>
                    <a:p>
                      <a:pPr algn="ctr"/>
                      <a:r>
                        <a:rPr lang="en-GB" sz="2800" b="1" noProof="0" dirty="0" smtClean="0">
                          <a:solidFill>
                            <a:srgbClr val="000000"/>
                          </a:solidFill>
                        </a:rPr>
                        <a:t>    </a:t>
                      </a:r>
                      <a:r>
                        <a:rPr lang="en-GB" sz="3600" b="1" noProof="0" dirty="0" smtClean="0">
                          <a:solidFill>
                            <a:srgbClr val="000000"/>
                          </a:solidFill>
                        </a:rPr>
                        <a:t> </a:t>
                      </a:r>
                      <a:r>
                        <a:rPr lang="en-GB" sz="3600" b="1" noProof="0" dirty="0" smtClean="0">
                          <a:solidFill>
                            <a:srgbClr val="FF0000"/>
                          </a:solidFill>
                        </a:rPr>
                        <a:t>$ - 17%</a:t>
                      </a:r>
                      <a:endParaRPr lang="en-GB" sz="3600" b="1" noProof="0" dirty="0">
                        <a:solidFill>
                          <a:srgbClr val="FF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alpha val="54000"/>
                      </a:schemeClr>
                    </a:solidFill>
                  </a:tcPr>
                </a:tc>
              </a:tr>
              <a:tr h="1144927">
                <a:tc>
                  <a:txBody>
                    <a:bodyPr/>
                    <a:lstStyle/>
                    <a:p>
                      <a:pPr algn="ctr"/>
                      <a:endParaRPr lang="en-GB" sz="2800" b="1" noProof="0" dirty="0">
                        <a:solidFill>
                          <a:srgbClr val="000000"/>
                        </a:solidFill>
                      </a:endParaRPr>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800" b="1" noProof="0" dirty="0" smtClean="0">
                          <a:solidFill>
                            <a:srgbClr val="000000"/>
                          </a:solidFill>
                        </a:rPr>
                        <a:t>Local </a:t>
                      </a:r>
                      <a:endParaRPr lang="en-GB" sz="2800" b="1" noProof="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GB" sz="4000" b="1" noProof="0" dirty="0" smtClean="0">
                          <a:solidFill>
                            <a:srgbClr val="000000"/>
                          </a:solidFill>
                        </a:rPr>
                        <a:t>Traded</a:t>
                      </a:r>
                      <a:endParaRPr lang="en-GB" sz="2800" b="1" noProof="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pic>
        <p:nvPicPr>
          <p:cNvPr id="10" name="Imagen 9" descr="UPC 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188640"/>
            <a:ext cx="1716462" cy="421169"/>
          </a:xfrm>
          <a:prstGeom prst="rect">
            <a:avLst/>
          </a:prstGeom>
        </p:spPr>
      </p:pic>
      <p:sp>
        <p:nvSpPr>
          <p:cNvPr id="11" name="Rectángulo 10"/>
          <p:cNvSpPr/>
          <p:nvPr/>
        </p:nvSpPr>
        <p:spPr>
          <a:xfrm>
            <a:off x="412245" y="471512"/>
            <a:ext cx="2254129" cy="307777"/>
          </a:xfrm>
          <a:prstGeom prst="rect">
            <a:avLst/>
          </a:prstGeom>
        </p:spPr>
        <p:txBody>
          <a:bodyPr wrap="square">
            <a:spAutoFit/>
          </a:bodyPr>
          <a:lstStyle/>
          <a:p>
            <a:pPr algn="ctr"/>
            <a:r>
              <a:rPr lang="en-GB" sz="1400" b="1" smtClean="0">
                <a:latin typeface="Tw Cen MT" charset="0"/>
                <a:cs typeface="Tw Cen MT" charset="0"/>
              </a:rPr>
              <a:t>Collaborative Design</a:t>
            </a:r>
            <a:endParaRPr lang="en-GB" sz="1200" b="1">
              <a:latin typeface="Tw Cen MT" charset="0"/>
              <a:cs typeface="Tw Cen MT" charset="0"/>
            </a:endParaRPr>
          </a:p>
        </p:txBody>
      </p:sp>
      <p:sp>
        <p:nvSpPr>
          <p:cNvPr id="12" name="1 CuadroTexto"/>
          <p:cNvSpPr txBox="1">
            <a:spLocks noChangeArrowheads="1"/>
          </p:cNvSpPr>
          <p:nvPr/>
        </p:nvSpPr>
        <p:spPr bwMode="auto">
          <a:xfrm>
            <a:off x="664480" y="764704"/>
            <a:ext cx="8136904" cy="1384995"/>
          </a:xfrm>
          <a:prstGeom prst="rect">
            <a:avLst/>
          </a:prstGeom>
          <a:noFill/>
          <a:ln w="9525">
            <a:noFill/>
            <a:miter lim="800000"/>
            <a:headEnd/>
            <a:tailEnd/>
          </a:ln>
        </p:spPr>
        <p:txBody>
          <a:bodyPr wrap="square">
            <a:spAutoFit/>
          </a:bodyPr>
          <a:lstStyle/>
          <a:p>
            <a:r>
              <a:rPr lang="en-GB" sz="2800" dirty="0" smtClean="0"/>
              <a:t>M1. Collective design</a:t>
            </a:r>
          </a:p>
          <a:p>
            <a:r>
              <a:rPr lang="en-GB" sz="2800" b="1" i="1" dirty="0" smtClean="0"/>
              <a:t>A12 Creativity and technology</a:t>
            </a:r>
          </a:p>
          <a:p>
            <a:r>
              <a:rPr lang="en-GB" sz="2800" b="1" i="1" dirty="0" smtClean="0"/>
              <a:t> </a:t>
            </a:r>
          </a:p>
        </p:txBody>
      </p:sp>
    </p:spTree>
    <p:extLst>
      <p:ext uri="{BB962C8B-B14F-4D97-AF65-F5344CB8AC3E}">
        <p14:creationId xmlns:p14="http://schemas.microsoft.com/office/powerpoint/2010/main" val="2572726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UPC 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188640"/>
            <a:ext cx="1716462" cy="421169"/>
          </a:xfrm>
          <a:prstGeom prst="rect">
            <a:avLst/>
          </a:prstGeom>
        </p:spPr>
      </p:pic>
      <p:sp>
        <p:nvSpPr>
          <p:cNvPr id="7" name="Rectángulo 6"/>
          <p:cNvSpPr/>
          <p:nvPr/>
        </p:nvSpPr>
        <p:spPr>
          <a:xfrm>
            <a:off x="412245" y="471512"/>
            <a:ext cx="2254129" cy="307777"/>
          </a:xfrm>
          <a:prstGeom prst="rect">
            <a:avLst/>
          </a:prstGeom>
        </p:spPr>
        <p:txBody>
          <a:bodyPr wrap="square">
            <a:spAutoFit/>
          </a:bodyPr>
          <a:lstStyle/>
          <a:p>
            <a:pPr algn="ctr"/>
            <a:r>
              <a:rPr lang="en-GB" sz="1400" b="1" smtClean="0">
                <a:latin typeface="Tw Cen MT" charset="0"/>
                <a:cs typeface="Tw Cen MT" charset="0"/>
              </a:rPr>
              <a:t>Collaborative Design</a:t>
            </a:r>
            <a:endParaRPr lang="en-GB" sz="1200" b="1">
              <a:latin typeface="Tw Cen MT" charset="0"/>
              <a:cs typeface="Tw Cen MT" charset="0"/>
            </a:endParaRPr>
          </a:p>
        </p:txBody>
      </p:sp>
      <p:sp>
        <p:nvSpPr>
          <p:cNvPr id="8" name="Rectángulo 7"/>
          <p:cNvSpPr/>
          <p:nvPr/>
        </p:nvSpPr>
        <p:spPr>
          <a:xfrm>
            <a:off x="683568" y="1984478"/>
            <a:ext cx="8352928" cy="4108818"/>
          </a:xfrm>
          <a:prstGeom prst="rect">
            <a:avLst/>
          </a:prstGeom>
        </p:spPr>
        <p:txBody>
          <a:bodyPr wrap="square">
            <a:spAutoFit/>
          </a:bodyPr>
          <a:lstStyle/>
          <a:p>
            <a:pPr>
              <a:spcBef>
                <a:spcPts val="600"/>
              </a:spcBef>
            </a:pPr>
            <a:r>
              <a:rPr lang="en-GB" b="1" smtClean="0"/>
              <a:t>References </a:t>
            </a:r>
          </a:p>
          <a:p>
            <a:pPr>
              <a:spcBef>
                <a:spcPts val="600"/>
              </a:spcBef>
              <a:spcAft>
                <a:spcPts val="600"/>
              </a:spcAft>
            </a:pPr>
            <a:r>
              <a:rPr lang="en-GB" smtClean="0"/>
              <a:t>Connor, A.M. (2016). A historical review of creative technologies. In A.M. Connor &amp; S. Marks (Eds.) Creative Technologies for Multidisciplinary Applications. Hershey: IGI.</a:t>
            </a:r>
          </a:p>
          <a:p>
            <a:pPr>
              <a:spcBef>
                <a:spcPts val="600"/>
              </a:spcBef>
              <a:spcAft>
                <a:spcPts val="600"/>
              </a:spcAft>
            </a:pPr>
            <a:r>
              <a:rPr lang="en-GB" smtClean="0"/>
              <a:t>Creativity—A Framework for the Design/Problem Solving Discourse in Technology Education. (2005). Theodore Lewis. Journal of Technology Education V. 17.</a:t>
            </a:r>
          </a:p>
          <a:p>
            <a:pPr>
              <a:spcBef>
                <a:spcPts val="600"/>
              </a:spcBef>
              <a:spcAft>
                <a:spcPts val="600"/>
              </a:spcAft>
            </a:pPr>
            <a:r>
              <a:rPr lang="en-GB" smtClean="0"/>
              <a:t>Creativity in the age of emerging technology: Some issues and perspectives in (2010). JM Burkhardt, T Lubart. Creativity and innovation management. Wiley Online Library.</a:t>
            </a:r>
          </a:p>
          <a:p>
            <a:pPr>
              <a:spcBef>
                <a:spcPts val="600"/>
              </a:spcBef>
              <a:spcAft>
                <a:spcPts val="600"/>
              </a:spcAft>
            </a:pPr>
            <a:r>
              <a:rPr lang="en-GB" smtClean="0"/>
              <a:t>Technology and tolerance: The importance of diversity to high-technology growth. (2013). R Florida, G Gates. Research in Urban Policy.</a:t>
            </a:r>
          </a:p>
          <a:p>
            <a:pPr>
              <a:spcBef>
                <a:spcPts val="600"/>
              </a:spcBef>
              <a:spcAft>
                <a:spcPts val="600"/>
              </a:spcAft>
            </a:pPr>
            <a:r>
              <a:rPr lang="en-GB" smtClean="0"/>
              <a:t>Accelerate. How the most innovative companies capitalise on today’s rapid-fire strategic challenges – and still make their numbers.  (2012). John P. Kotter. Harvard Business Review.</a:t>
            </a:r>
            <a:endParaRPr lang="en-GB"/>
          </a:p>
        </p:txBody>
      </p:sp>
      <p:pic>
        <p:nvPicPr>
          <p:cNvPr id="9" name="Imagen 8" descr="UPC 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188640"/>
            <a:ext cx="1716462" cy="421169"/>
          </a:xfrm>
          <a:prstGeom prst="rect">
            <a:avLst/>
          </a:prstGeom>
        </p:spPr>
      </p:pic>
      <p:sp>
        <p:nvSpPr>
          <p:cNvPr id="10" name="Rectángulo 9"/>
          <p:cNvSpPr/>
          <p:nvPr/>
        </p:nvSpPr>
        <p:spPr>
          <a:xfrm>
            <a:off x="412245" y="471512"/>
            <a:ext cx="2254129" cy="307777"/>
          </a:xfrm>
          <a:prstGeom prst="rect">
            <a:avLst/>
          </a:prstGeom>
        </p:spPr>
        <p:txBody>
          <a:bodyPr wrap="square">
            <a:spAutoFit/>
          </a:bodyPr>
          <a:lstStyle/>
          <a:p>
            <a:pPr algn="ctr"/>
            <a:r>
              <a:rPr lang="en-GB" sz="1400" b="1" smtClean="0">
                <a:latin typeface="Tw Cen MT" charset="0"/>
                <a:cs typeface="Tw Cen MT" charset="0"/>
              </a:rPr>
              <a:t>Collaborative Design</a:t>
            </a:r>
            <a:endParaRPr lang="en-GB" sz="1200" b="1">
              <a:latin typeface="Tw Cen MT" charset="0"/>
              <a:cs typeface="Tw Cen MT" charset="0"/>
            </a:endParaRPr>
          </a:p>
        </p:txBody>
      </p:sp>
      <p:sp>
        <p:nvSpPr>
          <p:cNvPr id="11" name="1 CuadroTexto"/>
          <p:cNvSpPr txBox="1">
            <a:spLocks noChangeArrowheads="1"/>
          </p:cNvSpPr>
          <p:nvPr/>
        </p:nvSpPr>
        <p:spPr bwMode="auto">
          <a:xfrm>
            <a:off x="664480" y="764704"/>
            <a:ext cx="8136904" cy="1384995"/>
          </a:xfrm>
          <a:prstGeom prst="rect">
            <a:avLst/>
          </a:prstGeom>
          <a:noFill/>
          <a:ln w="9525">
            <a:noFill/>
            <a:miter lim="800000"/>
            <a:headEnd/>
            <a:tailEnd/>
          </a:ln>
        </p:spPr>
        <p:txBody>
          <a:bodyPr wrap="square">
            <a:spAutoFit/>
          </a:bodyPr>
          <a:lstStyle/>
          <a:p>
            <a:r>
              <a:rPr lang="en-GB" sz="2800" smtClean="0"/>
              <a:t>M1. Collective design</a:t>
            </a:r>
          </a:p>
          <a:p>
            <a:r>
              <a:rPr lang="en-GB" sz="2800" b="1" i="1" smtClean="0"/>
              <a:t>A12 Creativity and technology</a:t>
            </a:r>
          </a:p>
          <a:p>
            <a:r>
              <a:rPr lang="en-GB" sz="2800" b="1" i="1" smtClean="0"/>
              <a:t> </a:t>
            </a:r>
          </a:p>
        </p:txBody>
      </p:sp>
    </p:spTree>
    <p:extLst>
      <p:ext uri="{BB962C8B-B14F-4D97-AF65-F5344CB8AC3E}">
        <p14:creationId xmlns:p14="http://schemas.microsoft.com/office/powerpoint/2010/main" val="29903726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Personalizado 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66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15696</TotalTime>
  <Words>1817</Words>
  <Application>Microsoft Office PowerPoint</Application>
  <PresentationFormat>Presentació en pantalla (4:3)</PresentationFormat>
  <Paragraphs>220</Paragraphs>
  <Slides>19</Slides>
  <Notes>16</Notes>
  <HiddenSlides>0</HiddenSlides>
  <MMClips>0</MMClips>
  <ScaleCrop>false</ScaleCrop>
  <HeadingPairs>
    <vt:vector size="4" baseType="variant">
      <vt:variant>
        <vt:lpstr>Tema</vt:lpstr>
      </vt:variant>
      <vt:variant>
        <vt:i4>1</vt:i4>
      </vt:variant>
      <vt:variant>
        <vt:lpstr>Títols de les diapositives</vt:lpstr>
      </vt:variant>
      <vt:variant>
        <vt:i4>19</vt:i4>
      </vt:variant>
    </vt:vector>
  </HeadingPairs>
  <TitlesOfParts>
    <vt:vector size="20" baseType="lpstr">
      <vt:lpstr>Tema de Office</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Monguet</dc:creator>
  <cp:lastModifiedBy>UPC</cp:lastModifiedBy>
  <cp:revision>372</cp:revision>
  <cp:lastPrinted>2015-11-17T20:21:27Z</cp:lastPrinted>
  <dcterms:created xsi:type="dcterms:W3CDTF">2014-05-24T18:41:45Z</dcterms:created>
  <dcterms:modified xsi:type="dcterms:W3CDTF">2016-04-27T14:05:07Z</dcterms:modified>
</cp:coreProperties>
</file>